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1856" r:id="rId2"/>
    <p:sldId id="1857" r:id="rId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– uthev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E5B46F-2B24-46E4-B4C2-944635123A1F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3F1C79-5046-4224-B0FD-87A3B4E375F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2534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65818-8C43-8BDE-60BE-9BCEC832C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3EFFD53-0783-31F3-1EAE-E283AAA279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B2CB52BC-BF92-C457-93BC-2E663FF81A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6F79C55-45E0-5E34-1CC4-5ECB5E24FB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7D6C5C-060D-46B5-BB3C-4F8B5ACFF165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649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F72A90-3E07-525C-A644-132B000104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FA0743C2-5DC4-2CC9-31A4-289E2AAEA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A0B8492-739A-EE90-F463-D68A14178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4C31-6E72-448B-A81C-9FD83FBF77BB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6E14F09-01F5-4FB8-FF11-4CCB6F580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A5B7051-DDB6-D35E-2748-43E5A1047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2DE8E-6E93-4352-8DBD-E39D54CD6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6412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8440033-6C54-53CA-C82F-38B16E4CA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E90E0F30-4B03-D01E-64C1-7E684BC581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5731402-ADF9-2602-174D-32F6D764A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4C31-6E72-448B-A81C-9FD83FBF77BB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19D3816-0421-1ADF-08A8-A763B373D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0FBAD7D-5E07-0AEF-1DBB-529DD87D4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2DE8E-6E93-4352-8DBD-E39D54CD6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3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3555DA73-D01E-11ED-F309-FAF3BFFCE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4142C31-6132-F53E-E5BE-CB47DF6F8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1BD2143-21A1-DF3A-5FFB-E0480F6C7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4C31-6E72-448B-A81C-9FD83FBF77BB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94F81D1-1B48-E8E6-3A20-85828C5C2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699E025-984B-A922-579D-BDEABAD38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2DE8E-6E93-4352-8DBD-E39D54CD6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0199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3B6A2DC-4FB1-5558-66D2-29F266C08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6FA412C-FFE0-9CEC-7A92-083164B7F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1B5A427-49A4-6A25-67A2-1F1685D1A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4C31-6E72-448B-A81C-9FD83FBF77BB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CB6BBC5-DC24-311B-6D5F-F530AE0FE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1121B43-E176-94FC-ABBE-5F7472BCF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2DE8E-6E93-4352-8DBD-E39D54CD6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216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2FDBBA0-0E5D-F6F6-1B4D-DA8ACF7E1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1D958F5-917D-E56F-B689-9AE735FC7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5556539-04A6-8ADF-547B-CE31E66D1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4C31-6E72-448B-A81C-9FD83FBF77BB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4B8370E-D7A7-8D71-19F6-5C113F378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E869A1A-5E9A-14EF-FB6B-93C1FD118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2DE8E-6E93-4352-8DBD-E39D54CD6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2004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666AB28-0EBC-890E-FE62-1241A8B16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A1CDA96-C6BA-05DB-86D3-573FB303AC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AF9E695-8161-9777-DE9E-E3167ECFB3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867B49B-625E-ED42-46BB-CA046A952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4C31-6E72-448B-A81C-9FD83FBF77BB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0957CBB-5D27-77BD-1039-18515EA20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02B1C3D-D428-B42C-600D-95F1C5D8C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2DE8E-6E93-4352-8DBD-E39D54CD6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5906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347F1D-22A0-0151-77E7-8B04AE14D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AF663CD-0D5A-A4B2-94D3-72981EBA9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D438337-B0C8-D97E-35EF-6F733F5F8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3DB06E8A-63DF-B7AE-C1E6-D3B9B57B7D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128C1638-8BDD-2B3D-54A3-4AA6FAC3EE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5E6C53D4-B94E-24AD-B0F7-F27ECF35A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4C31-6E72-448B-A81C-9FD83FBF77BB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ECC86AD4-4DA2-C36D-940F-6F0A1B976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B237393C-A9C4-6FC2-6EA4-0946F83A4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2DE8E-6E93-4352-8DBD-E39D54CD6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2217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43BAA63-D742-0D11-13A6-064B38E0B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B384A156-E9ED-0C1D-CF5C-7AA6524B4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4C31-6E72-448B-A81C-9FD83FBF77BB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4654857-AE10-4264-4064-757C0BE90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38449CB5-A8A1-E746-225D-50B59DD50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2DE8E-6E93-4352-8DBD-E39D54CD6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4783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C1815CB7-82DF-669F-1CAB-CE94175CA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4C31-6E72-448B-A81C-9FD83FBF77BB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E4A33FA5-4B32-078B-D032-1FD58A538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736AEB10-2CD4-F94A-D8DF-1BA31B39A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2DE8E-6E93-4352-8DBD-E39D54CD6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1925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5AFD22-23AF-1086-AE68-BA291135B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D1D008A-0CDB-A555-E76D-BD62F426F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2E4D2DD0-CEB4-C7E5-E77D-93171D4B7C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A954A3E-4E05-476F-9937-D11A96555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4C31-6E72-448B-A81C-9FD83FBF77BB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3AA82ED-EA32-A7C6-1BDF-1143FD224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16F0445-C33B-4338-1486-918FEB6D9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2DE8E-6E93-4352-8DBD-E39D54CD6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3410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F06BE86-0C4D-36DD-217F-25B977F6B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AF537196-6926-3EEC-6193-C08909FBB3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FB83006-3EEB-9653-5194-00EA2F4B3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F3C73E8-A583-97E9-5CD2-47B81EFA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4C31-6E72-448B-A81C-9FD83FBF77BB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07A9D5D-B8F5-5B17-18F8-2EC2DC3D9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B2E2A8F-1578-662F-6F64-F8454984E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2DE8E-6E93-4352-8DBD-E39D54CD6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32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80FEC311-E289-C5E9-2179-FFF9ECE95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8299F82-807D-7F80-208B-67E02B9A1B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B68D662-F94B-C01D-C744-038CAD4CCB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984C31-6E72-448B-A81C-9FD83FBF77BB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886B2FA-3073-D563-ADF6-2AFAE4111E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3FB9EED-C31F-B617-594E-F5DAD4CA6A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E2DE8E-6E93-4352-8DBD-E39D54CD6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368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avno-my.sharepoint.com/:w:/r/personal/iren_kvernland_severeide_nav_no/Documents/Dokumenter/Prosjekter/ABC%20-%20forsterket%20onboarding/Verkt%C3%B8y%20forsterket%20oppf%C3%B8lging/Oversikt%20over%20virksomhetens%20kompetansebehov.docx?d=w243836b60313476c91ce9d1e33e33174&amp;csf=1&amp;web=1&amp;e=7ii9Z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navno-my.sharepoint.com/:w:/r/personal/iren_kvernland_severeide_nav_no/Documents/Dokumenter/Prosjekter/ABC%20-%20forsterket%20onboarding/Maler/Arbeidsoppgaver.docx?d=w0261a7baa0ac4b8cb96612451bdf54d5&amp;csf=1&amp;web=1&amp;e=4FpX9i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43B44-99DE-43F8-88F4-8746D7ACE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F276881-F483-C828-BEFB-5302A798E99B}"/>
              </a:ext>
            </a:extLst>
          </p:cNvPr>
          <p:cNvSpPr/>
          <p:nvPr/>
        </p:nvSpPr>
        <p:spPr>
          <a:xfrm>
            <a:off x="6097200" y="0"/>
            <a:ext cx="60948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5C68AB78-552B-0A05-02C1-F8C9F876F06A}"/>
              </a:ext>
            </a:extLst>
          </p:cNvPr>
          <p:cNvSpPr/>
          <p:nvPr/>
        </p:nvSpPr>
        <p:spPr>
          <a:xfrm>
            <a:off x="-1273" y="0"/>
            <a:ext cx="6094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7BFFCA33-19EF-DB60-7464-55BFEBD23AFB}"/>
              </a:ext>
            </a:extLst>
          </p:cNvPr>
          <p:cNvSpPr/>
          <p:nvPr/>
        </p:nvSpPr>
        <p:spPr>
          <a:xfrm>
            <a:off x="6443022" y="610630"/>
            <a:ext cx="4950626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3600" b="0" i="0" u="none" strike="noStrike" kern="1200" cap="none" spc="0" normalizeH="0" baseline="0" noProof="0" dirty="0">
              <a:ln>
                <a:noFill/>
              </a:ln>
              <a:solidFill>
                <a:srgbClr val="A02B93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83A07426-0288-8BF9-F2F5-32D527605C45}"/>
              </a:ext>
            </a:extLst>
          </p:cNvPr>
          <p:cNvSpPr/>
          <p:nvPr/>
        </p:nvSpPr>
        <p:spPr>
          <a:xfrm>
            <a:off x="6667503" y="3569197"/>
            <a:ext cx="44188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nb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</a:br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ADBDE849-D099-F433-9616-DF1F8F4A88C7}"/>
              </a:ext>
            </a:extLst>
          </p:cNvPr>
          <p:cNvSpPr txBox="1"/>
          <p:nvPr/>
        </p:nvSpPr>
        <p:spPr>
          <a:xfrm>
            <a:off x="363438" y="2402485"/>
            <a:ext cx="4776347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Kompetanseplanlegging: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Lag en oversikt over virksomhetens kompetanse. Involver fagpersoner, ledere og tillitsvalgte i arbeidet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47179145-768D-C0F0-DEEA-54620D2A3FC4}"/>
              </a:ext>
            </a:extLst>
          </p:cNvPr>
          <p:cNvSpPr/>
          <p:nvPr/>
        </p:nvSpPr>
        <p:spPr>
          <a:xfrm>
            <a:off x="6443022" y="495517"/>
            <a:ext cx="5302245" cy="627864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/>
                <a:cs typeface="Calibri"/>
              </a:rPr>
              <a:t>Gjennomføring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/>
                <a:cs typeface="Calibri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Gå gjennom arbeidsoppgaver og arbeidsområder hos dere. Hvilke arbeidsoppgaver har dere og hvilken kompetanse trengs for å gjøre jobben?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/>
                <a:cs typeface="Calibri"/>
              </a:rPr>
              <a:t>Som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/>
                <a:cs typeface="Calibri"/>
              </a:rPr>
              <a:t>grunnlag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/>
                <a:cs typeface="Calibri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/>
                <a:cs typeface="Calibri"/>
              </a:rPr>
              <a:t>kan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/>
                <a:cs typeface="Calibri"/>
              </a:rPr>
              <a:t> du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/>
                <a:cs typeface="Calibri"/>
              </a:rPr>
              <a:t>bruke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/>
                <a:cs typeface="Calibri"/>
              </a:rPr>
              <a:t>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arbeidsinstrukser, prosedyrer og kravbeskrivelser for ulike roller i din virksomhet 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 på hva dine ansatte er opptatt av i mål og utviklingsplaner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 på hvilke tilrettelegginger du har gjort for medarbeidere som har trengt det i perioder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Snakk med medarbeidere og be dem beskrive hvilken kompetanse de mener er viktig i arbeidshverdagen.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Tenk gjennom hva som påvirker kompetansebehovet deres på kort og lang sikt</a:t>
            </a: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for eksempel: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Aldersfordeling blant ansatte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Hvordan teamene er satt sammen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Hvilke krav og hvilken kvalitet som forventes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Andre forhold som påvirker hva slags kompetanse dere trenger nå og i framtiden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Vurder om dere har nok variasjon blant ansatte</a:t>
            </a: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til å være godt rustet både i dagens og framtidens marked.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/>
                <a:cs typeface="Calibri"/>
              </a:rPr>
            </a:br>
            <a:r>
              <a:rPr kumimoji="0" lang="nb-N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/>
                <a:cs typeface="Calibri"/>
              </a:rPr>
              <a:t>Du kan laste</a:t>
            </a:r>
            <a:r>
              <a:rPr kumimoji="0" lang="nb-N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ned og bruke dokumentene </a:t>
            </a:r>
            <a:r>
              <a:rPr kumimoji="0" lang="nb-NO" alt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3"/>
              </a:rPr>
              <a:t>Oversikt over virksomhetens kompetansebehov.docx</a:t>
            </a:r>
            <a:r>
              <a:rPr kumimoji="0" lang="nb-NO" alt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og  </a:t>
            </a:r>
            <a:r>
              <a:rPr kumimoji="0" lang="nb-NO" alt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Arbeidsoppgaver.docx</a:t>
            </a:r>
            <a:endParaRPr kumimoji="0" lang="nb-NO" alt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alt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</a:br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433FBAB-8838-F3E6-2EFF-B970BE720B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1891" y="5934802"/>
            <a:ext cx="1715788" cy="673487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9D67CC6C-465E-1267-E060-E4DA86A5E9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2219" y="5934802"/>
            <a:ext cx="1715788" cy="67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636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1F9A0458-F814-323E-4CC6-989C7AAD0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272199"/>
              </p:ext>
            </p:extLst>
          </p:nvPr>
        </p:nvGraphicFramePr>
        <p:xfrm>
          <a:off x="162231" y="119898"/>
          <a:ext cx="11921613" cy="657587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82565">
                  <a:extLst>
                    <a:ext uri="{9D8B030D-6E8A-4147-A177-3AD203B41FA5}">
                      <a16:colId xmlns:a16="http://schemas.microsoft.com/office/drawing/2014/main" val="2291690854"/>
                    </a:ext>
                  </a:extLst>
                </a:gridCol>
                <a:gridCol w="2571663">
                  <a:extLst>
                    <a:ext uri="{9D8B030D-6E8A-4147-A177-3AD203B41FA5}">
                      <a16:colId xmlns:a16="http://schemas.microsoft.com/office/drawing/2014/main" val="3590844644"/>
                    </a:ext>
                  </a:extLst>
                </a:gridCol>
                <a:gridCol w="2571663">
                  <a:extLst>
                    <a:ext uri="{9D8B030D-6E8A-4147-A177-3AD203B41FA5}">
                      <a16:colId xmlns:a16="http://schemas.microsoft.com/office/drawing/2014/main" val="3323700298"/>
                    </a:ext>
                  </a:extLst>
                </a:gridCol>
                <a:gridCol w="2497861">
                  <a:extLst>
                    <a:ext uri="{9D8B030D-6E8A-4147-A177-3AD203B41FA5}">
                      <a16:colId xmlns:a16="http://schemas.microsoft.com/office/drawing/2014/main" val="349963135"/>
                    </a:ext>
                  </a:extLst>
                </a:gridCol>
                <a:gridCol w="2497861">
                  <a:extLst>
                    <a:ext uri="{9D8B030D-6E8A-4147-A177-3AD203B41FA5}">
                      <a16:colId xmlns:a16="http://schemas.microsoft.com/office/drawing/2014/main" val="1785975269"/>
                    </a:ext>
                  </a:extLst>
                </a:gridCol>
              </a:tblGrid>
              <a:tr h="738950">
                <a:tc gridSpan="4">
                  <a:txBody>
                    <a:bodyPr/>
                    <a:lstStyle/>
                    <a:p>
                      <a:pPr rtl="0" fontAlgn="base"/>
                      <a:r>
                        <a:rPr lang="nb-NO" sz="1800" b="0" kern="1200" dirty="0">
                          <a:solidFill>
                            <a:schemeClr val="lt1"/>
                          </a:solidFill>
                          <a:effectLst/>
                        </a:rPr>
                        <a:t>Lag en oversikt over virksomhetens kompetansebehov – kortsiktig og langsiktig.  </a:t>
                      </a:r>
                    </a:p>
                    <a:p>
                      <a:pPr rtl="0" fontAlgn="base"/>
                      <a:r>
                        <a:rPr lang="nb-NO" sz="1800" b="0" kern="1200" dirty="0">
                          <a:solidFill>
                            <a:schemeClr val="lt1"/>
                          </a:solidFill>
                          <a:effectLst/>
                        </a:rPr>
                        <a:t>Involver fagpersoner, ledere og tillitsvalgte i arbeidet 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199167"/>
                  </a:ext>
                </a:extLst>
              </a:tr>
              <a:tr h="764784">
                <a:tc>
                  <a:txBody>
                    <a:bodyPr/>
                    <a:lstStyle/>
                    <a:p>
                      <a:endParaRPr lang="nb-NO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000" b="1" dirty="0"/>
                        <a:t>Kompetanse vi trenger kort sikt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000" b="1" dirty="0"/>
                        <a:t>Hva kan vi utvikle selv?</a:t>
                      </a:r>
                    </a:p>
                    <a:p>
                      <a:r>
                        <a:rPr lang="nb-NO" sz="1000" b="1" dirty="0"/>
                        <a:t>Hva må vi rekruttere?</a:t>
                      </a:r>
                    </a:p>
                    <a:p>
                      <a:r>
                        <a:rPr lang="nb-NO" sz="1000" b="1" dirty="0"/>
                        <a:t>Hva kan vi omdisponere/tilrettelegge?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1" dirty="0"/>
                        <a:t>Kompetanse vi trenger på lang sikt</a:t>
                      </a:r>
                    </a:p>
                    <a:p>
                      <a:endParaRPr lang="nb-NO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000" b="1" dirty="0"/>
                        <a:t>Hva kan vi utvikle selv?</a:t>
                      </a:r>
                    </a:p>
                    <a:p>
                      <a:r>
                        <a:rPr lang="nb-NO" sz="1000" b="1" dirty="0"/>
                        <a:t>Hva må vi rekruttere?</a:t>
                      </a:r>
                    </a:p>
                    <a:p>
                      <a:r>
                        <a:rPr lang="nb-NO" sz="1000" b="1" dirty="0"/>
                        <a:t>Hva kan vi omdisponere/tilrettelegge?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958407"/>
                  </a:ext>
                </a:extLst>
              </a:tr>
              <a:tr h="1535008">
                <a:tc>
                  <a:txBody>
                    <a:bodyPr/>
                    <a:lstStyle/>
                    <a:p>
                      <a:r>
                        <a:rPr lang="nb-NO" sz="1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Stillingstitler/stillingsprofiler og/eller oppgaver som skal løses i det daglige: </a:t>
                      </a:r>
                    </a:p>
                    <a:p>
                      <a:endParaRPr lang="nb-NO" sz="10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nb-NO" sz="10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nb-NO" sz="10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243005"/>
                  </a:ext>
                </a:extLst>
              </a:tr>
              <a:tr h="1880096">
                <a:tc>
                  <a:txBody>
                    <a:bodyPr/>
                    <a:lstStyle/>
                    <a:p>
                      <a:r>
                        <a:rPr lang="nb-NO" sz="1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Formelle kompetanser: </a:t>
                      </a:r>
                    </a:p>
                    <a:p>
                      <a:endParaRPr lang="nb-NO" sz="10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nb-NO" sz="10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nb-NO" sz="10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nb-NO" sz="10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nb-NO" sz="10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nb-NO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000" b="1" dirty="0"/>
                        <a:t>Hvordan?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000" b="1" dirty="0"/>
                        <a:t>Hvordan?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630088"/>
                  </a:ext>
                </a:extLst>
              </a:tr>
              <a:tr h="1657033">
                <a:tc>
                  <a:txBody>
                    <a:bodyPr/>
                    <a:lstStyle/>
                    <a:p>
                      <a:r>
                        <a:rPr lang="nb-NO" sz="1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Personlig egnethet/uformell kompetanse: </a:t>
                      </a:r>
                    </a:p>
                    <a:p>
                      <a:endParaRPr lang="nb-NO" sz="10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000" b="1" dirty="0"/>
                        <a:t>Hvordan?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000" b="1" dirty="0"/>
                        <a:t>Hvordan?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168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5593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df15bfe-616f-49eb-bf8f-6269de7f40a1}" enabled="1" method="Privileged" siteId="{62366534-1ec3-4962-8869-9b5535279d0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283</Words>
  <Application>Microsoft Office PowerPoint</Application>
  <PresentationFormat>Widescreen</PresentationFormat>
  <Paragraphs>50</Paragraphs>
  <Slides>2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Barlow</vt:lpstr>
      <vt:lpstr>Office-tema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Severeide, Iren Kvernland</dc:creator>
  <cp:lastModifiedBy>Severeide, Iren Kvernland</cp:lastModifiedBy>
  <cp:revision>1</cp:revision>
  <dcterms:created xsi:type="dcterms:W3CDTF">2026-08-11T09:52:47Z</dcterms:created>
  <dcterms:modified xsi:type="dcterms:W3CDTF">2026-08-11T10:13:34Z</dcterms:modified>
</cp:coreProperties>
</file>