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1858" r:id="rId2"/>
    <p:sldId id="1859" r:id="rId3"/>
    <p:sldId id="1860" r:id="rId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vereide, Iren Kvernland" userId="c84de7c7-9e47-4a1a-b0f6-ada406bae540" providerId="ADAL" clId="{D46F62D2-B26E-40F6-950F-5DF2572249E7}"/>
    <pc:docChg chg="undo custSel modSld">
      <pc:chgData name="Severeide, Iren Kvernland" userId="c84de7c7-9e47-4a1a-b0f6-ada406bae540" providerId="ADAL" clId="{D46F62D2-B26E-40F6-950F-5DF2572249E7}" dt="2026-08-11T13:09:33.436" v="11" actId="1076"/>
      <pc:docMkLst>
        <pc:docMk/>
      </pc:docMkLst>
      <pc:sldChg chg="addSp delSp modSp mod">
        <pc:chgData name="Severeide, Iren Kvernland" userId="c84de7c7-9e47-4a1a-b0f6-ada406bae540" providerId="ADAL" clId="{D46F62D2-B26E-40F6-950F-5DF2572249E7}" dt="2026-08-11T13:09:33.436" v="11" actId="1076"/>
        <pc:sldMkLst>
          <pc:docMk/>
          <pc:sldMk cId="2102214361" sldId="1858"/>
        </pc:sldMkLst>
        <pc:spChg chg="del">
          <ac:chgData name="Severeide, Iren Kvernland" userId="c84de7c7-9e47-4a1a-b0f6-ada406bae540" providerId="ADAL" clId="{D46F62D2-B26E-40F6-950F-5DF2572249E7}" dt="2026-08-11T13:08:51.344" v="0" actId="478"/>
          <ac:spMkLst>
            <pc:docMk/>
            <pc:sldMk cId="2102214361" sldId="1858"/>
            <ac:spMk id="2" creationId="{96583D9B-64BA-0325-CA16-7B359FF6F04C}"/>
          </ac:spMkLst>
        </pc:spChg>
        <pc:spChg chg="add mod">
          <ac:chgData name="Severeide, Iren Kvernland" userId="c84de7c7-9e47-4a1a-b0f6-ada406bae540" providerId="ADAL" clId="{D46F62D2-B26E-40F6-950F-5DF2572249E7}" dt="2026-08-11T13:09:33.436" v="11" actId="1076"/>
          <ac:spMkLst>
            <pc:docMk/>
            <pc:sldMk cId="2102214361" sldId="1858"/>
            <ac:spMk id="9" creationId="{F069FCF6-7B8A-6EE0-8391-0DBADD3A7E79}"/>
          </ac:spMkLst>
        </pc:spChg>
        <pc:spChg chg="mod">
          <ac:chgData name="Severeide, Iren Kvernland" userId="c84de7c7-9e47-4a1a-b0f6-ada406bae540" providerId="ADAL" clId="{D46F62D2-B26E-40F6-950F-5DF2572249E7}" dt="2026-08-11T13:09:28.791" v="10" actId="20577"/>
          <ac:spMkLst>
            <pc:docMk/>
            <pc:sldMk cId="2102214361" sldId="1858"/>
            <ac:spMk id="10" creationId="{A335FAE3-A4CB-F488-6B6E-3AF797886731}"/>
          </ac:spMkLst>
        </pc:spChg>
        <pc:spChg chg="mod">
          <ac:chgData name="Severeide, Iren Kvernland" userId="c84de7c7-9e47-4a1a-b0f6-ada406bae540" providerId="ADAL" clId="{D46F62D2-B26E-40F6-950F-5DF2572249E7}" dt="2026-08-11T13:09:11.650" v="7" actId="1076"/>
          <ac:spMkLst>
            <pc:docMk/>
            <pc:sldMk cId="2102214361" sldId="1858"/>
            <ac:spMk id="11" creationId="{3A20CDF4-BA05-33A5-4F36-961B67B187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D5FA82-B655-4FBE-A3F7-3297DCEF84F0}" type="datetimeFigureOut">
              <a:rPr lang="nb-NO" smtClean="0"/>
              <a:t>11.08.2026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804989-37D9-4295-B81F-10681C26A2D9}" type="slidenum">
              <a:rPr lang="nb-NO" smtClean="0"/>
              <a:t>‹#›</a:t>
            </a:fld>
            <a:endParaRPr lang="nb-NO"/>
          </a:p>
        </p:txBody>
      </p:sp>
    </p:spTree>
    <p:extLst>
      <p:ext uri="{BB962C8B-B14F-4D97-AF65-F5344CB8AC3E}">
        <p14:creationId xmlns:p14="http://schemas.microsoft.com/office/powerpoint/2010/main" val="2035524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navno-my.sharepoint.com/:w:/r/personal/iren_kvernland_severeide_nav_no/Documents/Dokumenter/Prosjekter/ABC%20-%20forsterket%20onboarding/Verkt%C3%B8y%20forsterket%20oppf%C3%B8lging/Id%C3%A8myldring.docx?d=w16d03a04d4a84c20b15dd6649265610f&amp;csf=1&amp;web=1&amp;e=RwhQsQ"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DD2D-9021-82BB-7028-6A992E2E615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72F9CDC-4D8D-60A5-6677-A0B99D5808D0}"/>
              </a:ext>
            </a:extLst>
          </p:cNvPr>
          <p:cNvSpPr>
            <a:spLocks noGrp="1" noRot="1" noChangeAspect="1"/>
          </p:cNvSpPr>
          <p:nvPr>
            <p:ph type="sldImg"/>
          </p:nvPr>
        </p:nvSpPr>
        <p:spPr/>
        <p:txBody>
          <a:bodyPr/>
          <a:lstStyle/>
          <a:p>
            <a:endParaRPr lang="nb-NO"/>
          </a:p>
        </p:txBody>
      </p:sp>
      <p:sp>
        <p:nvSpPr>
          <p:cNvPr id="3" name="Plassholder for notater 2">
            <a:extLst>
              <a:ext uri="{FF2B5EF4-FFF2-40B4-BE49-F238E27FC236}">
                <a16:creationId xmlns:a16="http://schemas.microsoft.com/office/drawing/2014/main" id="{5581FB1A-95DF-419C-9D17-AD6BFD84E309}"/>
              </a:ext>
            </a:extLst>
          </p:cNvPr>
          <p:cNvSpPr>
            <a:spLocks noGrp="1"/>
          </p:cNvSpPr>
          <p:nvPr>
            <p:ph type="body" idx="1"/>
          </p:nvPr>
        </p:nvSpPr>
        <p:spPr/>
        <p:txBody>
          <a:bodyPr/>
          <a:lstStyle/>
          <a:p>
            <a:r>
              <a:rPr lang="nb-NO" dirty="0">
                <a:hlinkClick r:id="rId3"/>
              </a:rPr>
              <a:t>Idèmyldring.docx</a:t>
            </a:r>
            <a:endParaRPr lang="nb-NO" dirty="0"/>
          </a:p>
        </p:txBody>
      </p:sp>
      <p:sp>
        <p:nvSpPr>
          <p:cNvPr id="4" name="Plassholder for lysbildenummer 3">
            <a:extLst>
              <a:ext uri="{FF2B5EF4-FFF2-40B4-BE49-F238E27FC236}">
                <a16:creationId xmlns:a16="http://schemas.microsoft.com/office/drawing/2014/main" id="{E4938B43-3F1D-32B8-FCA7-FC3212D25B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D6C5C-060D-46B5-BB3C-4F8B5ACFF165}"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489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62B4A4-2245-7C73-30BD-85A6C636320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1E11642B-E5A0-FDCE-B19C-0A26CF559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24BBC3B9-B7A8-CAF6-0668-3CB190BFC028}"/>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B5AE1B44-C6AC-AE4E-6CE9-C7D7AAFB0BC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B129BA4-6BCA-3E7F-F236-7D2CD343F1AF}"/>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2148091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4F9005D-16BC-4A1E-F174-98B9CB30D2FA}"/>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673C54EA-58FD-42FC-57B3-D2653C96DAD7}"/>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EF60DBF-18A8-5467-1AA9-A9383938F1D9}"/>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3C5D90B0-A3AA-38B6-9A94-4264AB11ADC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5C09C43-3210-8CDC-3A3D-CB868E30EAE0}"/>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97575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EAAC3261-FA39-026D-5BDE-003811AC1A3F}"/>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6FADD1F9-DBBB-FCD9-24FD-163BABB76892}"/>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C67D622-010E-159E-0BAA-257DE34C577E}"/>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F0C17C44-D762-ED78-CABD-1D65D3EC9F0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1D7C067-C05D-B8FA-FA7A-70F0F55FCAD0}"/>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2974454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587DAA-A8EF-039A-290A-413887D1AC7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A739D92-23C2-D600-70BB-663A8210B726}"/>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2E45AAD-D2BD-B012-D9F7-9C30CC765DFA}"/>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12E83220-76E5-B2AA-5C5C-EACEBC24F32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43113B9-06C1-9BCC-E5D7-2C6BE94D3278}"/>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173519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4B4C1D-F69F-46B4-88AF-1805AB638F44}"/>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3270D292-DE9B-A0B9-050C-3E411D5856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B5C91976-E307-5361-9335-EDBFDBB85069}"/>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C20B612B-F339-CAAA-5602-B367E019251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C2E3715-B491-02AF-B1D6-B215D65E01E7}"/>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4023886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8CE72FD-C090-EA6F-D6B8-ADA17449E60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6023BB0-2B30-19B6-B5E7-CF79E30BD63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395F5893-88BF-7F38-EB6D-2AC0B15F883A}"/>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8D5450A-CDB3-EF16-EA0E-82645B0D2E50}"/>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6" name="Plassholder for bunntekst 5">
            <a:extLst>
              <a:ext uri="{FF2B5EF4-FFF2-40B4-BE49-F238E27FC236}">
                <a16:creationId xmlns:a16="http://schemas.microsoft.com/office/drawing/2014/main" id="{B3391B2A-B287-9AB2-D4FD-B8924C90B18D}"/>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9B8B2B4-6EBE-5371-F1A5-38EB25B11A9E}"/>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86918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02CE02E-CE1D-F292-9D7C-73EBF19E6D70}"/>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20F88E97-7CD4-912B-FF03-18EE71F6C3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475FB48-7825-BC14-57F9-69895726242B}"/>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44388778-93B4-B0CB-1E86-01828823D9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802F754A-4EBA-7B65-9DDB-6355067107D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37E07EE2-2438-B8CC-5CE7-46FACCAC3E4E}"/>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8" name="Plassholder for bunntekst 7">
            <a:extLst>
              <a:ext uri="{FF2B5EF4-FFF2-40B4-BE49-F238E27FC236}">
                <a16:creationId xmlns:a16="http://schemas.microsoft.com/office/drawing/2014/main" id="{3A31CE6B-1488-68C2-66CA-BFDD2B2B6BCB}"/>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6839D9CC-B97E-36E0-9A80-54385C88E7FD}"/>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35657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042776E-1A83-28E8-AD10-A5968C5A9CA7}"/>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BF1949F7-0454-411F-833F-738FC1828049}"/>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4" name="Plassholder for bunntekst 3">
            <a:extLst>
              <a:ext uri="{FF2B5EF4-FFF2-40B4-BE49-F238E27FC236}">
                <a16:creationId xmlns:a16="http://schemas.microsoft.com/office/drawing/2014/main" id="{DAC6D20A-2B1F-702D-2C6F-66A2FF7C8360}"/>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C8C5BD7-18A0-AF32-CB33-69E7447910BD}"/>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3161074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9AE3556D-FA1A-A845-6768-6CC1E40C8F27}"/>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3" name="Plassholder for bunntekst 2">
            <a:extLst>
              <a:ext uri="{FF2B5EF4-FFF2-40B4-BE49-F238E27FC236}">
                <a16:creationId xmlns:a16="http://schemas.microsoft.com/office/drawing/2014/main" id="{16ABCAD7-500D-66D0-D5E9-0A3DB396AD7B}"/>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28868D1F-2304-4F50-187B-74A73605C871}"/>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3571167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5814FCB-40BC-8154-DBF5-97124D053AF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D28DDA0-7748-C8FA-C6D6-108F94C47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4ADB1961-0D9B-F114-E73B-6ED558F424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250F7BEF-6BAD-64BA-10E1-A8E369D7404B}"/>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6" name="Plassholder for bunntekst 5">
            <a:extLst>
              <a:ext uri="{FF2B5EF4-FFF2-40B4-BE49-F238E27FC236}">
                <a16:creationId xmlns:a16="http://schemas.microsoft.com/office/drawing/2014/main" id="{36EC6228-9BA7-7210-D5A5-FF8EDAA1A20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AA8748D-A876-450D-18FA-B2320D9BA52B}"/>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2787730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198C9A9-668D-FD1B-DB10-0B8C7D775D46}"/>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CD36EF5-1DC7-7726-958C-3AC3293B70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E84F75A9-98D2-43F1-A905-273341C71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F55557B1-D2CE-3033-1B5F-4246B143A2FE}"/>
              </a:ext>
            </a:extLst>
          </p:cNvPr>
          <p:cNvSpPr>
            <a:spLocks noGrp="1"/>
          </p:cNvSpPr>
          <p:nvPr>
            <p:ph type="dt" sz="half" idx="10"/>
          </p:nvPr>
        </p:nvSpPr>
        <p:spPr/>
        <p:txBody>
          <a:bodyPr/>
          <a:lstStyle/>
          <a:p>
            <a:fld id="{A9F75AC1-C0ED-427E-83A5-67F45581907C}" type="datetimeFigureOut">
              <a:rPr lang="nb-NO" smtClean="0"/>
              <a:t>11.08.2026</a:t>
            </a:fld>
            <a:endParaRPr lang="nb-NO"/>
          </a:p>
        </p:txBody>
      </p:sp>
      <p:sp>
        <p:nvSpPr>
          <p:cNvPr id="6" name="Plassholder for bunntekst 5">
            <a:extLst>
              <a:ext uri="{FF2B5EF4-FFF2-40B4-BE49-F238E27FC236}">
                <a16:creationId xmlns:a16="http://schemas.microsoft.com/office/drawing/2014/main" id="{2BDD1B55-2958-DEC3-3574-C4B1F401219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DD4D59D-21B2-9F01-07E5-D92CA1506A8D}"/>
              </a:ext>
            </a:extLst>
          </p:cNvPr>
          <p:cNvSpPr>
            <a:spLocks noGrp="1"/>
          </p:cNvSpPr>
          <p:nvPr>
            <p:ph type="sldNum" sz="quarter" idx="12"/>
          </p:nvPr>
        </p:nvSpPr>
        <p:spPr/>
        <p:txBody>
          <a:bodyPr/>
          <a:lstStyle/>
          <a:p>
            <a:fld id="{AFC5079F-0ACB-4B04-BAE2-5772D733B0C2}" type="slidenum">
              <a:rPr lang="nb-NO" smtClean="0"/>
              <a:t>‹#›</a:t>
            </a:fld>
            <a:endParaRPr lang="nb-NO"/>
          </a:p>
        </p:txBody>
      </p:sp>
    </p:spTree>
    <p:extLst>
      <p:ext uri="{BB962C8B-B14F-4D97-AF65-F5344CB8AC3E}">
        <p14:creationId xmlns:p14="http://schemas.microsoft.com/office/powerpoint/2010/main" val="2424066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08648DEB-93D6-3783-C0EE-5B6A150048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7FD2B108-1550-9A19-84D1-CF746CD9F8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E9EB45C-B05C-01D0-E0EC-422FDAFE47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F75AC1-C0ED-427E-83A5-67F45581907C}" type="datetimeFigureOut">
              <a:rPr lang="nb-NO" smtClean="0"/>
              <a:t>11.08.2026</a:t>
            </a:fld>
            <a:endParaRPr lang="nb-NO"/>
          </a:p>
        </p:txBody>
      </p:sp>
      <p:sp>
        <p:nvSpPr>
          <p:cNvPr id="5" name="Plassholder for bunntekst 4">
            <a:extLst>
              <a:ext uri="{FF2B5EF4-FFF2-40B4-BE49-F238E27FC236}">
                <a16:creationId xmlns:a16="http://schemas.microsoft.com/office/drawing/2014/main" id="{6BCD4EBB-9ABD-C954-5D76-711064F013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B7CFA4CC-3980-2879-3CF7-2ABF13448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FC5079F-0ACB-4B04-BAE2-5772D733B0C2}" type="slidenum">
              <a:rPr lang="nb-NO" smtClean="0"/>
              <a:t>‹#›</a:t>
            </a:fld>
            <a:endParaRPr lang="nb-NO"/>
          </a:p>
        </p:txBody>
      </p:sp>
    </p:spTree>
    <p:extLst>
      <p:ext uri="{BB962C8B-B14F-4D97-AF65-F5344CB8AC3E}">
        <p14:creationId xmlns:p14="http://schemas.microsoft.com/office/powerpoint/2010/main" val="2384351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79B9F-3D31-826D-3DBB-43AAE10C6B91}"/>
            </a:ext>
          </a:extLst>
        </p:cNvPr>
        <p:cNvGrpSpPr/>
        <p:nvPr/>
      </p:nvGrpSpPr>
      <p:grpSpPr>
        <a:xfrm>
          <a:off x="0" y="0"/>
          <a:ext cx="0" cy="0"/>
          <a:chOff x="0" y="0"/>
          <a:chExt cx="0" cy="0"/>
        </a:xfrm>
      </p:grpSpPr>
      <p:sp>
        <p:nvSpPr>
          <p:cNvPr id="11" name="Rektangel 10">
            <a:extLst>
              <a:ext uri="{FF2B5EF4-FFF2-40B4-BE49-F238E27FC236}">
                <a16:creationId xmlns:a16="http://schemas.microsoft.com/office/drawing/2014/main" id="{3A20CDF4-BA05-33A5-4F36-961B67B187A0}"/>
              </a:ext>
            </a:extLst>
          </p:cNvPr>
          <p:cNvSpPr/>
          <p:nvPr/>
        </p:nvSpPr>
        <p:spPr>
          <a:xfrm>
            <a:off x="6104963" y="0"/>
            <a:ext cx="6094800" cy="6858000"/>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Barlow"/>
              <a:ea typeface="+mn-ea"/>
              <a:cs typeface="+mn-cs"/>
            </a:endParaRPr>
          </a:p>
        </p:txBody>
      </p:sp>
      <p:sp>
        <p:nvSpPr>
          <p:cNvPr id="8" name="Rektangel 7">
            <a:extLst>
              <a:ext uri="{FF2B5EF4-FFF2-40B4-BE49-F238E27FC236}">
                <a16:creationId xmlns:a16="http://schemas.microsoft.com/office/drawing/2014/main" id="{0A646DAC-C8C0-8CC2-65CE-B9AA9042C683}"/>
              </a:ext>
            </a:extLst>
          </p:cNvPr>
          <p:cNvSpPr/>
          <p:nvPr/>
        </p:nvSpPr>
        <p:spPr>
          <a:xfrm>
            <a:off x="10163" y="0"/>
            <a:ext cx="6094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Barlow"/>
              <a:ea typeface="+mn-ea"/>
              <a:cs typeface="+mn-cs"/>
            </a:endParaRPr>
          </a:p>
        </p:txBody>
      </p:sp>
      <p:sp>
        <p:nvSpPr>
          <p:cNvPr id="10" name="TekstSylinder 9">
            <a:extLst>
              <a:ext uri="{FF2B5EF4-FFF2-40B4-BE49-F238E27FC236}">
                <a16:creationId xmlns:a16="http://schemas.microsoft.com/office/drawing/2014/main" id="{A335FAE3-A4CB-F488-6B6E-3AF797886731}"/>
              </a:ext>
            </a:extLst>
          </p:cNvPr>
          <p:cNvSpPr txBox="1"/>
          <p:nvPr/>
        </p:nvSpPr>
        <p:spPr>
          <a:xfrm>
            <a:off x="6283960" y="472131"/>
            <a:ext cx="4950625"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dirty="0">
                <a:ln>
                  <a:noFill/>
                </a:ln>
                <a:solidFill>
                  <a:prstClr val="black"/>
                </a:solidFill>
                <a:effectLst/>
                <a:uLnTx/>
                <a:uFillTx/>
                <a:latin typeface="Aptos" panose="02110004020202020204"/>
                <a:ea typeface="+mn-ea"/>
                <a:cs typeface="+mn-cs"/>
              </a:rPr>
              <a:t>Til personalsamling – gruppeoppgave</a:t>
            </a:r>
            <a:endParaRPr kumimoji="0" lang="nb-NO"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Rektangel 13">
            <a:extLst>
              <a:ext uri="{FF2B5EF4-FFF2-40B4-BE49-F238E27FC236}">
                <a16:creationId xmlns:a16="http://schemas.microsoft.com/office/drawing/2014/main" id="{0F538A55-048A-4EE2-3F22-72AD8D3B8E14}"/>
              </a:ext>
            </a:extLst>
          </p:cNvPr>
          <p:cNvSpPr/>
          <p:nvPr/>
        </p:nvSpPr>
        <p:spPr>
          <a:xfrm>
            <a:off x="6443022" y="610630"/>
            <a:ext cx="4950626" cy="64633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600" b="0" i="0" u="none" strike="noStrike" kern="1200" cap="none" spc="0" normalizeH="0" baseline="0" noProof="0" dirty="0">
              <a:ln>
                <a:noFill/>
              </a:ln>
              <a:solidFill>
                <a:srgbClr val="A02B93"/>
              </a:solidFill>
              <a:effectLst/>
              <a:uLnTx/>
              <a:uFillTx/>
              <a:latin typeface="Barlow" pitchFamily="2" charset="77"/>
              <a:ea typeface="+mn-ea"/>
              <a:cs typeface="+mn-cs"/>
            </a:endParaRPr>
          </a:p>
        </p:txBody>
      </p:sp>
      <p:sp>
        <p:nvSpPr>
          <p:cNvPr id="18" name="Rektangel 17">
            <a:extLst>
              <a:ext uri="{FF2B5EF4-FFF2-40B4-BE49-F238E27FC236}">
                <a16:creationId xmlns:a16="http://schemas.microsoft.com/office/drawing/2014/main" id="{33E2F3C5-076B-BCE8-F1D7-EAD7EE1A5879}"/>
              </a:ext>
            </a:extLst>
          </p:cNvPr>
          <p:cNvSpPr/>
          <p:nvPr/>
        </p:nvSpPr>
        <p:spPr>
          <a:xfrm>
            <a:off x="6667503" y="3569197"/>
            <a:ext cx="44188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nb-NO" sz="1200" b="0" i="0" u="none" strike="noStrike" kern="1200" cap="none" spc="0" normalizeH="0" baseline="0" noProof="0">
                <a:ln>
                  <a:noFill/>
                </a:ln>
                <a:solidFill>
                  <a:prstClr val="black"/>
                </a:solidFill>
                <a:effectLst/>
                <a:uLnTx/>
                <a:uFillTx/>
                <a:latin typeface="Barlow" panose="00000500000000000000" pitchFamily="2" charset="0"/>
                <a:ea typeface="+mn-ea"/>
                <a:cs typeface="+mn-cs"/>
              </a:rPr>
            </a:br>
            <a:endParaRPr kumimoji="0" lang="nb-NO" sz="1200" b="0" i="0" u="none" strike="noStrike" kern="1200" cap="none" spc="0" normalizeH="0" baseline="0" noProof="0">
              <a:ln>
                <a:noFill/>
              </a:ln>
              <a:solidFill>
                <a:prstClr val="black"/>
              </a:solidFill>
              <a:effectLst/>
              <a:uLnTx/>
              <a:uFillTx/>
              <a:latin typeface="Barlow" panose="00000500000000000000" pitchFamily="2" charset="0"/>
              <a:ea typeface="+mn-ea"/>
              <a:cs typeface="+mn-cs"/>
            </a:endParaRPr>
          </a:p>
        </p:txBody>
      </p:sp>
      <p:sp>
        <p:nvSpPr>
          <p:cNvPr id="6" name="TekstSylinder 5">
            <a:extLst>
              <a:ext uri="{FF2B5EF4-FFF2-40B4-BE49-F238E27FC236}">
                <a16:creationId xmlns:a16="http://schemas.microsoft.com/office/drawing/2014/main" id="{EA87EFE7-6A9A-BAB9-12CC-65C6E5E6EF75}"/>
              </a:ext>
            </a:extLst>
          </p:cNvPr>
          <p:cNvSpPr txBox="1"/>
          <p:nvPr/>
        </p:nvSpPr>
        <p:spPr>
          <a:xfrm>
            <a:off x="542435" y="2041791"/>
            <a:ext cx="477634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1" i="0" u="none" strike="noStrike" kern="1200" cap="none" spc="0" normalizeH="0" baseline="0" noProof="0" dirty="0">
                <a:ln>
                  <a:noFill/>
                </a:ln>
                <a:solidFill>
                  <a:prstClr val="black"/>
                </a:solidFill>
                <a:effectLst/>
                <a:uLnTx/>
                <a:uFillTx/>
                <a:latin typeface="Aptos" panose="02110004020202020204"/>
                <a:ea typeface="+mn-ea"/>
                <a:cs typeface="+mn-cs"/>
              </a:rPr>
              <a:t>Kompetanseplanlegging: Idémyldring om tilretteleggingsmuligheter og utviklingsmuligheter på arbeidsplassen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6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Aptos" panose="02110004020202020204"/>
                <a:ea typeface="+mn-ea"/>
                <a:cs typeface="+mn-cs"/>
              </a:rPr>
              <a:t>Noen ganger trenger ansatte tilrettelegging for å kunne være i jobb. Det kan være for å unngå sykmelding, ved gradert sykmelding, etter en sykmelding, </a:t>
            </a:r>
            <a:r>
              <a:rPr kumimoji="0" lang="nb-NO" sz="1600" b="1" i="0" u="none" strike="noStrike" kern="1200" cap="none" spc="0" normalizeH="0" baseline="0" noProof="0" dirty="0">
                <a:ln>
                  <a:noFill/>
                </a:ln>
                <a:solidFill>
                  <a:prstClr val="black"/>
                </a:solidFill>
                <a:effectLst/>
                <a:uLnTx/>
                <a:uFillTx/>
                <a:latin typeface="Aptos" panose="02110004020202020204"/>
                <a:ea typeface="+mn-ea"/>
                <a:cs typeface="+mn-cs"/>
              </a:rPr>
              <a:t>eller for å gi nye ansatte en god start og mulighet til å utvikle seg videre.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6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1" i="0" u="none" strike="noStrike" kern="1200" cap="none" spc="0" normalizeH="0" baseline="0" noProof="0" dirty="0">
              <a:ln>
                <a:noFill/>
              </a:ln>
              <a:solidFill>
                <a:prstClr val="black"/>
              </a:solidFill>
              <a:effectLst/>
              <a:uLnTx/>
              <a:uFillTx/>
              <a:latin typeface="Barlow"/>
              <a:ea typeface="+mn-ea"/>
              <a:cs typeface="+mn-cs"/>
            </a:endParaRPr>
          </a:p>
        </p:txBody>
      </p:sp>
      <p:pic>
        <p:nvPicPr>
          <p:cNvPr id="4" name="Grafikk 3" descr="Sykle med personer kontur">
            <a:extLst>
              <a:ext uri="{FF2B5EF4-FFF2-40B4-BE49-F238E27FC236}">
                <a16:creationId xmlns:a16="http://schemas.microsoft.com/office/drawing/2014/main" id="{73670055-65F7-F1D3-DC8E-1816B44557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02904" y="610630"/>
            <a:ext cx="914400" cy="914400"/>
          </a:xfrm>
          <a:prstGeom prst="rect">
            <a:avLst/>
          </a:prstGeom>
        </p:spPr>
      </p:pic>
      <p:pic>
        <p:nvPicPr>
          <p:cNvPr id="3" name="Bilde 2">
            <a:extLst>
              <a:ext uri="{FF2B5EF4-FFF2-40B4-BE49-F238E27FC236}">
                <a16:creationId xmlns:a16="http://schemas.microsoft.com/office/drawing/2014/main" id="{A311B0CE-333D-B3BF-D324-BEF71952A97D}"/>
              </a:ext>
            </a:extLst>
          </p:cNvPr>
          <p:cNvPicPr>
            <a:picLocks noChangeAspect="1"/>
          </p:cNvPicPr>
          <p:nvPr/>
        </p:nvPicPr>
        <p:blipFill>
          <a:blip r:embed="rId4"/>
          <a:stretch>
            <a:fillRect/>
          </a:stretch>
        </p:blipFill>
        <p:spPr>
          <a:xfrm>
            <a:off x="4281891" y="5934802"/>
            <a:ext cx="1715788" cy="673487"/>
          </a:xfrm>
          <a:prstGeom prst="rect">
            <a:avLst/>
          </a:prstGeom>
        </p:spPr>
      </p:pic>
      <p:pic>
        <p:nvPicPr>
          <p:cNvPr id="5" name="Bilde 4">
            <a:extLst>
              <a:ext uri="{FF2B5EF4-FFF2-40B4-BE49-F238E27FC236}">
                <a16:creationId xmlns:a16="http://schemas.microsoft.com/office/drawing/2014/main" id="{CE83A0AA-A2C7-E7C5-3505-A98F3C689552}"/>
              </a:ext>
            </a:extLst>
          </p:cNvPr>
          <p:cNvPicPr>
            <a:picLocks noChangeAspect="1"/>
          </p:cNvPicPr>
          <p:nvPr/>
        </p:nvPicPr>
        <p:blipFill>
          <a:blip r:embed="rId4"/>
          <a:stretch>
            <a:fillRect/>
          </a:stretch>
        </p:blipFill>
        <p:spPr>
          <a:xfrm>
            <a:off x="10376691" y="6049759"/>
            <a:ext cx="1715788" cy="673487"/>
          </a:xfrm>
          <a:prstGeom prst="rect">
            <a:avLst/>
          </a:prstGeom>
        </p:spPr>
      </p:pic>
      <p:sp>
        <p:nvSpPr>
          <p:cNvPr id="9" name="TekstSylinder 8">
            <a:extLst>
              <a:ext uri="{FF2B5EF4-FFF2-40B4-BE49-F238E27FC236}">
                <a16:creationId xmlns:a16="http://schemas.microsoft.com/office/drawing/2014/main" id="{F069FCF6-7B8A-6EE0-8391-0DBADD3A7E79}"/>
              </a:ext>
            </a:extLst>
          </p:cNvPr>
          <p:cNvSpPr txBox="1"/>
          <p:nvPr/>
        </p:nvSpPr>
        <p:spPr>
          <a:xfrm>
            <a:off x="6424972" y="1544426"/>
            <a:ext cx="4661360" cy="3506088"/>
          </a:xfrm>
          <a:prstGeom prst="rect">
            <a:avLst/>
          </a:prstGeom>
          <a:noFill/>
        </p:spPr>
        <p:txBody>
          <a:bodyPr wrap="square">
            <a:spAutoFit/>
          </a:bodyPr>
          <a:lstStyle/>
          <a:p>
            <a:pPr marL="0" marR="0" indent="0" algn="l">
              <a:spcAft>
                <a:spcPts val="1350"/>
              </a:spcAft>
              <a:buNone/>
            </a:pPr>
            <a:r>
              <a:rPr lang="nb-NO" sz="1200" b="0" i="0" dirty="0">
                <a:solidFill>
                  <a:srgbClr val="4A5B65"/>
                </a:solidFill>
                <a:effectLst/>
                <a:latin typeface="Inter"/>
              </a:rPr>
              <a:t>Gjør tilretteleggingsmuligheter til et tema også i hverdagen — ikke bare når behovet oppstår. Da blir det lettere å snakke åpent når ansatte trenger det.</a:t>
            </a:r>
          </a:p>
          <a:p>
            <a:pPr marL="0" marR="0" indent="0" algn="l">
              <a:spcAft>
                <a:spcPts val="900"/>
              </a:spcAft>
              <a:buNone/>
            </a:pPr>
            <a:r>
              <a:rPr lang="nb-NO" sz="1200" b="1" i="0" cap="all" dirty="0">
                <a:solidFill>
                  <a:srgbClr val="D96A2C"/>
                </a:solidFill>
                <a:effectLst/>
                <a:latin typeface="Inter"/>
              </a:rPr>
              <a:t>Slik gjør du det</a:t>
            </a:r>
          </a:p>
          <a:p>
            <a:pPr marL="342900" marR="0" lvl="0" indent="-342900" algn="l">
              <a:spcAft>
                <a:spcPts val="1350"/>
              </a:spcAft>
              <a:buFont typeface="+mj-lt"/>
              <a:buAutoNum type="arabicPeriod"/>
            </a:pPr>
            <a:r>
              <a:rPr lang="nb-NO" sz="1200" b="0" i="0" dirty="0">
                <a:solidFill>
                  <a:srgbClr val="143B48"/>
                </a:solidFill>
                <a:effectLst/>
                <a:latin typeface="Inter"/>
              </a:rPr>
              <a:t>Inviter til personalmøte med tema «Tilretteleggings- og utviklingsmuligheter».</a:t>
            </a:r>
          </a:p>
          <a:p>
            <a:pPr marL="342900" marR="0" lvl="0" indent="-342900" algn="l">
              <a:spcAft>
                <a:spcPts val="1350"/>
              </a:spcAft>
              <a:buFont typeface="+mj-lt"/>
              <a:buAutoNum type="arabicPeriod"/>
            </a:pPr>
            <a:r>
              <a:rPr lang="nb-NO" sz="1200" b="0" i="0" dirty="0">
                <a:solidFill>
                  <a:srgbClr val="143B48"/>
                </a:solidFill>
                <a:effectLst/>
                <a:latin typeface="Inter"/>
              </a:rPr>
              <a:t>Del personalgruppen i grupper på 3–5 personer.</a:t>
            </a:r>
          </a:p>
          <a:p>
            <a:pPr marL="342900" marR="0" lvl="0" indent="-342900" algn="l">
              <a:spcAft>
                <a:spcPts val="1350"/>
              </a:spcAft>
              <a:buFont typeface="+mj-lt"/>
              <a:buAutoNum type="arabicPeriod"/>
            </a:pPr>
            <a:r>
              <a:rPr lang="nb-NO" sz="1200" b="0" i="0" dirty="0">
                <a:solidFill>
                  <a:srgbClr val="143B48"/>
                </a:solidFill>
                <a:effectLst/>
                <a:latin typeface="Inter"/>
              </a:rPr>
              <a:t>Del ut idémyldringsskjemaet til hver gruppe.</a:t>
            </a:r>
          </a:p>
          <a:p>
            <a:pPr marL="342900" marR="0" lvl="0" indent="-342900" algn="l">
              <a:spcAft>
                <a:spcPts val="1350"/>
              </a:spcAft>
              <a:buFont typeface="+mj-lt"/>
              <a:buAutoNum type="arabicPeriod"/>
            </a:pPr>
            <a:r>
              <a:rPr lang="nb-NO" sz="1200" b="0" i="0" dirty="0">
                <a:solidFill>
                  <a:srgbClr val="143B48"/>
                </a:solidFill>
                <a:effectLst/>
                <a:latin typeface="Inter"/>
              </a:rPr>
              <a:t>Be gruppene diskutere: Hva kan vi tilrettelegge for hos oss? Kan opplæring av nytilsatte være en tilrettelagt oppgave for kollegaer som er helt eller delvis sykmeldt? Hvordan kan vi skape muligheter for nytilsatte med lite formell kompetanse?</a:t>
            </a:r>
          </a:p>
          <a:p>
            <a:pPr marL="342900" marR="0" lvl="0" indent="-342900" algn="l">
              <a:spcAft>
                <a:spcPts val="1350"/>
              </a:spcAft>
              <a:buFont typeface="+mj-lt"/>
              <a:buAutoNum type="arabicPeriod"/>
            </a:pPr>
            <a:r>
              <a:rPr lang="nb-NO" sz="1200" b="0" i="0" dirty="0">
                <a:solidFill>
                  <a:srgbClr val="143B48"/>
                </a:solidFill>
                <a:effectLst/>
                <a:latin typeface="Inter"/>
              </a:rPr>
              <a:t>Oppsummer i plenum og bli enige om hvilke ideer dere tar videre.</a:t>
            </a:r>
          </a:p>
        </p:txBody>
      </p:sp>
    </p:spTree>
    <p:extLst>
      <p:ext uri="{BB962C8B-B14F-4D97-AF65-F5344CB8AC3E}">
        <p14:creationId xmlns:p14="http://schemas.microsoft.com/office/powerpoint/2010/main" val="210221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097B989D-0340-ABA7-8D62-74B33D5AFCB3}"/>
              </a:ext>
            </a:extLst>
          </p:cNvPr>
          <p:cNvGraphicFramePr>
            <a:graphicFrameLocks noGrp="1"/>
          </p:cNvGraphicFramePr>
          <p:nvPr>
            <p:extLst>
              <p:ext uri="{D42A27DB-BD31-4B8C-83A1-F6EECF244321}">
                <p14:modId xmlns:p14="http://schemas.microsoft.com/office/powerpoint/2010/main" val="3961254244"/>
              </p:ext>
            </p:extLst>
          </p:nvPr>
        </p:nvGraphicFramePr>
        <p:xfrm>
          <a:off x="39329" y="131013"/>
          <a:ext cx="12113342" cy="6595974"/>
        </p:xfrm>
        <a:graphic>
          <a:graphicData uri="http://schemas.openxmlformats.org/drawingml/2006/table">
            <a:tbl>
              <a:tblPr firstRow="1" bandRow="1">
                <a:tableStyleId>{5C22544A-7EE6-4342-B048-85BDC9FD1C3A}</a:tableStyleId>
              </a:tblPr>
              <a:tblGrid>
                <a:gridCol w="5764399">
                  <a:extLst>
                    <a:ext uri="{9D8B030D-6E8A-4147-A177-3AD203B41FA5}">
                      <a16:colId xmlns:a16="http://schemas.microsoft.com/office/drawing/2014/main" val="732769446"/>
                    </a:ext>
                  </a:extLst>
                </a:gridCol>
                <a:gridCol w="6348943">
                  <a:extLst>
                    <a:ext uri="{9D8B030D-6E8A-4147-A177-3AD203B41FA5}">
                      <a16:colId xmlns:a16="http://schemas.microsoft.com/office/drawing/2014/main" val="261501032"/>
                    </a:ext>
                  </a:extLst>
                </a:gridCol>
              </a:tblGrid>
              <a:tr h="938217">
                <a:tc gridSpan="2">
                  <a:txBody>
                    <a:bodyPr/>
                    <a:lstStyle/>
                    <a:p>
                      <a:pPr>
                        <a:lnSpc>
                          <a:spcPct val="115000"/>
                        </a:lnSpc>
                        <a:spcAft>
                          <a:spcPts val="800"/>
                        </a:spcAft>
                        <a:buNone/>
                      </a:pPr>
                      <a:r>
                        <a:rPr lang="nb-NO" sz="1400" kern="1200" dirty="0" err="1">
                          <a:effectLst/>
                        </a:rPr>
                        <a:t>Id</a:t>
                      </a:r>
                      <a:r>
                        <a:rPr lang="nb-NO" sz="1400" kern="100" dirty="0" err="1">
                          <a:effectLst/>
                        </a:rPr>
                        <a:t>èmyldring</a:t>
                      </a:r>
                      <a:r>
                        <a:rPr lang="nb-NO" sz="1400" kern="1200" dirty="0">
                          <a:effectLst/>
                        </a:rPr>
                        <a:t> – tilretteleggingsliste</a:t>
                      </a:r>
                      <a:endParaRPr lang="nb-NO" sz="1400" kern="100" dirty="0">
                        <a:effectLst/>
                      </a:endParaRPr>
                    </a:p>
                    <a:p>
                      <a:pPr>
                        <a:lnSpc>
                          <a:spcPct val="115000"/>
                        </a:lnSpc>
                        <a:spcAft>
                          <a:spcPts val="800"/>
                        </a:spcAft>
                        <a:buNone/>
                      </a:pPr>
                      <a:r>
                        <a:rPr lang="nb-NO" sz="1400" kern="1200" dirty="0">
                          <a:effectLst/>
                        </a:rPr>
                        <a:t>Av og til trenger noen tilrettelegging for å kunne være i jobb. Det kan være for å unngå sykmelding, ved gradert sykmelding, i etterkant av sykmelding og/eller for </a:t>
                      </a:r>
                      <a:r>
                        <a:rPr lang="nb-NO" sz="1400" kern="100" dirty="0">
                          <a:effectLst/>
                        </a:rPr>
                        <a:t>å kunne starte en plass som ny i bedriften – med mål om videre utvikling. </a:t>
                      </a:r>
                    </a:p>
                    <a:p>
                      <a:pPr>
                        <a:lnSpc>
                          <a:spcPct val="115000"/>
                        </a:lnSpc>
                        <a:spcAft>
                          <a:spcPts val="800"/>
                        </a:spcAft>
                        <a:buNone/>
                      </a:pPr>
                      <a:r>
                        <a:rPr lang="nb-NO" sz="1400" kern="1200" dirty="0">
                          <a:effectLst/>
                        </a:rPr>
                        <a:t>Hva kan vi tilrettelegge for hos oss? </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tc>
                <a:tc hMerge="1">
                  <a:txBody>
                    <a:bodyPr/>
                    <a:lstStyle/>
                    <a:p>
                      <a:endParaRPr lang="nb-NO"/>
                    </a:p>
                  </a:txBody>
                  <a:tcPr/>
                </a:tc>
                <a:extLst>
                  <a:ext uri="{0D108BD9-81ED-4DB2-BD59-A6C34878D82A}">
                    <a16:rowId xmlns:a16="http://schemas.microsoft.com/office/drawing/2014/main" val="2541907170"/>
                  </a:ext>
                </a:extLst>
              </a:tr>
              <a:tr h="1338189">
                <a:tc>
                  <a:txBody>
                    <a:bodyPr/>
                    <a:lstStyle/>
                    <a:p>
                      <a:pPr>
                        <a:lnSpc>
                          <a:spcPct val="125000"/>
                        </a:lnSpc>
                        <a:spcAft>
                          <a:spcPts val="800"/>
                        </a:spcAft>
                        <a:buNone/>
                      </a:pPr>
                      <a:r>
                        <a:rPr lang="nb-NO" sz="1400" kern="100" dirty="0">
                          <a:effectLst/>
                        </a:rPr>
                        <a:t>Arbeidsoppgaver og forhold som fungerer bra i dag:</a:t>
                      </a:r>
                    </a:p>
                    <a:p>
                      <a:pPr>
                        <a:lnSpc>
                          <a:spcPct val="115000"/>
                        </a:lnSpc>
                        <a:spcAft>
                          <a:spcPts val="800"/>
                        </a:spcAft>
                        <a:buNone/>
                      </a:pPr>
                      <a:r>
                        <a:rPr lang="nb-NO" sz="1400" kern="100" dirty="0">
                          <a:effectLst/>
                        </a:rPr>
                        <a:t> </a:t>
                      </a:r>
                    </a:p>
                    <a:p>
                      <a:pPr>
                        <a:lnSpc>
                          <a:spcPct val="115000"/>
                        </a:lnSpc>
                        <a:spcAft>
                          <a:spcPts val="800"/>
                        </a:spcAft>
                        <a:buNone/>
                      </a:pPr>
                      <a:r>
                        <a:rPr lang="nb-NO" sz="1400" kern="100" dirty="0">
                          <a:effectLst/>
                        </a:rPr>
                        <a:t> </a:t>
                      </a:r>
                    </a:p>
                    <a:p>
                      <a:pPr>
                        <a:lnSpc>
                          <a:spcPct val="115000"/>
                        </a:lnSpc>
                        <a:spcAft>
                          <a:spcPts val="800"/>
                        </a:spcAft>
                        <a:buNone/>
                      </a:pPr>
                      <a:r>
                        <a:rPr lang="nb-NO" sz="1400" kern="100" dirty="0">
                          <a:effectLst/>
                        </a:rPr>
                        <a:t> </a:t>
                      </a:r>
                    </a:p>
                    <a:p>
                      <a:pPr>
                        <a:lnSpc>
                          <a:spcPct val="115000"/>
                        </a:lnSpc>
                        <a:spcAft>
                          <a:spcPts val="800"/>
                        </a:spcAft>
                        <a:buNone/>
                      </a:pPr>
                      <a:r>
                        <a:rPr lang="nb-NO" sz="1400" kern="100" dirty="0">
                          <a:effectLst/>
                        </a:rPr>
                        <a:t> </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tc>
                  <a:txBody>
                    <a:bodyPr/>
                    <a:lstStyle/>
                    <a:p>
                      <a:pPr>
                        <a:lnSpc>
                          <a:spcPct val="115000"/>
                        </a:lnSpc>
                        <a:buNone/>
                      </a:pPr>
                      <a:endParaRPr lang="nb-NO" sz="1400" kern="100" dirty="0">
                        <a:effectLst/>
                        <a:latin typeface="Aptos" panose="020B0004020202020204" pitchFamily="34"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767302509"/>
                  </a:ext>
                </a:extLst>
              </a:tr>
              <a:tr h="1099496">
                <a:tc>
                  <a:txBody>
                    <a:bodyPr/>
                    <a:lstStyle/>
                    <a:p>
                      <a:pPr>
                        <a:lnSpc>
                          <a:spcPct val="125000"/>
                        </a:lnSpc>
                        <a:spcAft>
                          <a:spcPts val="800"/>
                        </a:spcAft>
                        <a:buNone/>
                      </a:pPr>
                      <a:r>
                        <a:rPr lang="nb-NO" sz="1400" kern="100">
                          <a:effectLst/>
                        </a:rPr>
                        <a:t>Hvorfor fungerer disse arbeidsoppgavene/forholdene bra?</a:t>
                      </a:r>
                    </a:p>
                    <a:p>
                      <a:pPr>
                        <a:lnSpc>
                          <a:spcPct val="125000"/>
                        </a:lnSpc>
                        <a:spcAft>
                          <a:spcPts val="800"/>
                        </a:spcAft>
                        <a:buNone/>
                      </a:pPr>
                      <a:r>
                        <a:rPr lang="nb-NO" sz="1400" kern="100">
                          <a:effectLst/>
                        </a:rPr>
                        <a:t> </a:t>
                      </a:r>
                    </a:p>
                    <a:p>
                      <a:pPr>
                        <a:lnSpc>
                          <a:spcPct val="125000"/>
                        </a:lnSpc>
                        <a:spcAft>
                          <a:spcPts val="800"/>
                        </a:spcAft>
                        <a:buNone/>
                      </a:pPr>
                      <a:r>
                        <a:rPr lang="nb-NO" sz="1400" kern="100">
                          <a:effectLst/>
                        </a:rPr>
                        <a:t> </a:t>
                      </a:r>
                    </a:p>
                    <a:p>
                      <a:pPr>
                        <a:lnSpc>
                          <a:spcPct val="125000"/>
                        </a:lnSpc>
                        <a:spcAft>
                          <a:spcPts val="800"/>
                        </a:spcAft>
                        <a:buNone/>
                      </a:pPr>
                      <a:r>
                        <a:rPr lang="nb-NO" sz="1400" kern="100">
                          <a:effectLst/>
                        </a:rPr>
                        <a:t> </a:t>
                      </a:r>
                      <a:endParaRPr lang="nb-NO" sz="1400" kern="100">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tc>
                  <a:txBody>
                    <a:bodyPr/>
                    <a:lstStyle/>
                    <a:p>
                      <a:pPr>
                        <a:lnSpc>
                          <a:spcPct val="115000"/>
                        </a:lnSpc>
                        <a:buNone/>
                      </a:pPr>
                      <a:endParaRPr lang="nb-NO" sz="1400" kern="100">
                        <a:effectLst/>
                        <a:latin typeface="Aptos" panose="020B0004020202020204" pitchFamily="34"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16114750"/>
                  </a:ext>
                </a:extLst>
              </a:tr>
              <a:tr h="1885247">
                <a:tc>
                  <a:txBody>
                    <a:bodyPr/>
                    <a:lstStyle/>
                    <a:p>
                      <a:pPr>
                        <a:lnSpc>
                          <a:spcPct val="115000"/>
                        </a:lnSpc>
                        <a:spcAft>
                          <a:spcPts val="800"/>
                        </a:spcAft>
                        <a:buNone/>
                      </a:pPr>
                      <a:r>
                        <a:rPr lang="nb-NO" sz="1400" kern="100" dirty="0">
                          <a:effectLst/>
                        </a:rPr>
                        <a:t>Hvilke arbeidsoppgaver har vi som oppleves som særlig krevende?</a:t>
                      </a:r>
                    </a:p>
                    <a:p>
                      <a:pPr>
                        <a:lnSpc>
                          <a:spcPct val="115000"/>
                        </a:lnSpc>
                        <a:spcAft>
                          <a:spcPts val="800"/>
                        </a:spcAft>
                        <a:buNone/>
                      </a:pPr>
                      <a:r>
                        <a:rPr lang="nb-NO" sz="1400" kern="1200" dirty="0">
                          <a:effectLst/>
                        </a:rPr>
                        <a:t> </a:t>
                      </a:r>
                      <a:endParaRPr lang="nb-NO" sz="1400" kern="100" dirty="0">
                        <a:effectLst/>
                      </a:endParaRPr>
                    </a:p>
                    <a:p>
                      <a:pPr>
                        <a:lnSpc>
                          <a:spcPct val="115000"/>
                        </a:lnSpc>
                        <a:spcAft>
                          <a:spcPts val="800"/>
                        </a:spcAft>
                        <a:buNone/>
                      </a:pPr>
                      <a:r>
                        <a:rPr lang="nb-NO" sz="1400" kern="1200" dirty="0">
                          <a:effectLst/>
                        </a:rPr>
                        <a:t> </a:t>
                      </a:r>
                      <a:endParaRPr lang="nb-NO" sz="1400" kern="100" dirty="0">
                        <a:effectLst/>
                      </a:endParaRPr>
                    </a:p>
                    <a:p>
                      <a:pPr>
                        <a:lnSpc>
                          <a:spcPct val="115000"/>
                        </a:lnSpc>
                        <a:spcAft>
                          <a:spcPts val="800"/>
                        </a:spcAft>
                        <a:buNone/>
                      </a:pPr>
                      <a:r>
                        <a:rPr lang="nb-NO" sz="1400" kern="1200" dirty="0">
                          <a:effectLst/>
                        </a:rPr>
                        <a:t> </a:t>
                      </a:r>
                      <a:endParaRPr lang="nb-NO" sz="1400" kern="100" dirty="0">
                        <a:effectLst/>
                      </a:endParaRPr>
                    </a:p>
                    <a:p>
                      <a:pPr>
                        <a:lnSpc>
                          <a:spcPct val="115000"/>
                        </a:lnSpc>
                        <a:spcAft>
                          <a:spcPts val="800"/>
                        </a:spcAft>
                        <a:buNone/>
                      </a:pPr>
                      <a:r>
                        <a:rPr lang="nb-NO" sz="1400" kern="1200" dirty="0">
                          <a:effectLst/>
                        </a:rPr>
                        <a:t> </a:t>
                      </a:r>
                      <a:endParaRPr lang="nb-NO" sz="1400" kern="100" dirty="0">
                        <a:effectLst/>
                      </a:endParaRPr>
                    </a:p>
                    <a:p>
                      <a:pPr>
                        <a:lnSpc>
                          <a:spcPct val="115000"/>
                        </a:lnSpc>
                        <a:spcAft>
                          <a:spcPts val="800"/>
                        </a:spcAft>
                        <a:buNone/>
                      </a:pPr>
                      <a:r>
                        <a:rPr lang="nb-NO" sz="1400" kern="1200" dirty="0">
                          <a:effectLst/>
                        </a:rPr>
                        <a:t> </a:t>
                      </a:r>
                      <a:endParaRPr lang="nb-NO" sz="1400" kern="100" dirty="0">
                        <a:effectLst/>
                      </a:endParaRPr>
                    </a:p>
                    <a:p>
                      <a:pPr>
                        <a:lnSpc>
                          <a:spcPct val="115000"/>
                        </a:lnSpc>
                        <a:spcAft>
                          <a:spcPts val="800"/>
                        </a:spcAft>
                        <a:buNone/>
                      </a:pPr>
                      <a:r>
                        <a:rPr lang="nb-NO" sz="1400" kern="100" dirty="0">
                          <a:effectLst/>
                        </a:rPr>
                        <a:t> </a:t>
                      </a:r>
                      <a:endParaRPr lang="nb-NO"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tc>
                  <a:txBody>
                    <a:bodyPr/>
                    <a:lstStyle/>
                    <a:p>
                      <a:pPr>
                        <a:lnSpc>
                          <a:spcPct val="115000"/>
                        </a:lnSpc>
                        <a:buNone/>
                      </a:pPr>
                      <a:endParaRPr lang="nb-NO" sz="1400" kern="100" dirty="0">
                        <a:effectLst/>
                        <a:latin typeface="Aptos" panose="020B0004020202020204" pitchFamily="34"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1944594894"/>
                  </a:ext>
                </a:extLst>
              </a:tr>
            </a:tbl>
          </a:graphicData>
        </a:graphic>
      </p:graphicFrame>
    </p:spTree>
    <p:extLst>
      <p:ext uri="{BB962C8B-B14F-4D97-AF65-F5344CB8AC3E}">
        <p14:creationId xmlns:p14="http://schemas.microsoft.com/office/powerpoint/2010/main" val="268462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FC7BF9E6-AD8B-2D27-A23F-590B64FF545B}"/>
              </a:ext>
            </a:extLst>
          </p:cNvPr>
          <p:cNvGraphicFramePr>
            <a:graphicFrameLocks noGrp="1"/>
          </p:cNvGraphicFramePr>
          <p:nvPr>
            <p:extLst>
              <p:ext uri="{D42A27DB-BD31-4B8C-83A1-F6EECF244321}">
                <p14:modId xmlns:p14="http://schemas.microsoft.com/office/powerpoint/2010/main" val="3153168785"/>
              </p:ext>
            </p:extLst>
          </p:nvPr>
        </p:nvGraphicFramePr>
        <p:xfrm>
          <a:off x="39329" y="62414"/>
          <a:ext cx="12113342" cy="6733172"/>
        </p:xfrm>
        <a:graphic>
          <a:graphicData uri="http://schemas.openxmlformats.org/drawingml/2006/table">
            <a:tbl>
              <a:tblPr firstRow="1" bandRow="1">
                <a:tableStyleId>{5C22544A-7EE6-4342-B048-85BDC9FD1C3A}</a:tableStyleId>
              </a:tblPr>
              <a:tblGrid>
                <a:gridCol w="5764399">
                  <a:extLst>
                    <a:ext uri="{9D8B030D-6E8A-4147-A177-3AD203B41FA5}">
                      <a16:colId xmlns:a16="http://schemas.microsoft.com/office/drawing/2014/main" val="1384272351"/>
                    </a:ext>
                  </a:extLst>
                </a:gridCol>
                <a:gridCol w="6348943">
                  <a:extLst>
                    <a:ext uri="{9D8B030D-6E8A-4147-A177-3AD203B41FA5}">
                      <a16:colId xmlns:a16="http://schemas.microsoft.com/office/drawing/2014/main" val="3518285521"/>
                    </a:ext>
                  </a:extLst>
                </a:gridCol>
              </a:tblGrid>
              <a:tr h="1500758">
                <a:tc>
                  <a:txBody>
                    <a:bodyPr/>
                    <a:lstStyle/>
                    <a:p>
                      <a:pPr>
                        <a:lnSpc>
                          <a:spcPct val="115000"/>
                        </a:lnSpc>
                        <a:spcAft>
                          <a:spcPts val="800"/>
                        </a:spcAft>
                        <a:buNone/>
                      </a:pPr>
                      <a:r>
                        <a:rPr lang="nb-NO" sz="1200" b="0" kern="1200" dirty="0">
                          <a:solidFill>
                            <a:schemeClr val="bg2">
                              <a:lumMod val="10000"/>
                            </a:schemeClr>
                          </a:solidFill>
                          <a:effectLst/>
                        </a:rPr>
                        <a:t> </a:t>
                      </a:r>
                      <a:r>
                        <a:rPr lang="nb-NO" sz="1200" b="0" kern="100" dirty="0">
                          <a:solidFill>
                            <a:schemeClr val="bg2">
                              <a:lumMod val="10000"/>
                            </a:schemeClr>
                          </a:solidFill>
                          <a:effectLst/>
                        </a:rPr>
                        <a:t>Hvorfor oppleves disse som ekstra krevende?</a:t>
                      </a:r>
                    </a:p>
                    <a:p>
                      <a:pPr>
                        <a:lnSpc>
                          <a:spcPct val="115000"/>
                        </a:lnSpc>
                        <a:spcAft>
                          <a:spcPts val="800"/>
                        </a:spcAft>
                        <a:buNone/>
                      </a:pPr>
                      <a:r>
                        <a:rPr lang="nb-NO" sz="1200" b="0" kern="1200" dirty="0">
                          <a:solidFill>
                            <a:schemeClr val="bg2">
                              <a:lumMod val="10000"/>
                            </a:schemeClr>
                          </a:solidFill>
                          <a:effectLst/>
                        </a:rPr>
                        <a:t> </a:t>
                      </a:r>
                      <a:endParaRPr lang="nb-NO" sz="1200" b="0" kern="100" dirty="0">
                        <a:solidFill>
                          <a:schemeClr val="bg2">
                            <a:lumMod val="10000"/>
                          </a:schemeClr>
                        </a:solidFill>
                        <a:effectLst/>
                      </a:endParaRPr>
                    </a:p>
                    <a:p>
                      <a:pPr>
                        <a:lnSpc>
                          <a:spcPct val="115000"/>
                        </a:lnSpc>
                        <a:spcAft>
                          <a:spcPts val="800"/>
                        </a:spcAft>
                        <a:buNone/>
                      </a:pPr>
                      <a:r>
                        <a:rPr lang="nb-NO" sz="1200" b="0" kern="1200" dirty="0">
                          <a:solidFill>
                            <a:schemeClr val="bg2">
                              <a:lumMod val="10000"/>
                            </a:schemeClr>
                          </a:solidFill>
                          <a:effectLst/>
                        </a:rPr>
                        <a:t> </a:t>
                      </a:r>
                      <a:endParaRPr lang="nb-NO" sz="1200" b="0" kern="100" dirty="0">
                        <a:solidFill>
                          <a:schemeClr val="bg2">
                            <a:lumMod val="10000"/>
                          </a:schemeClr>
                        </a:solidFill>
                        <a:effectLst/>
                      </a:endParaRPr>
                    </a:p>
                    <a:p>
                      <a:pPr>
                        <a:lnSpc>
                          <a:spcPct val="115000"/>
                        </a:lnSpc>
                        <a:spcAft>
                          <a:spcPts val="800"/>
                        </a:spcAft>
                        <a:buNone/>
                      </a:pPr>
                      <a:r>
                        <a:rPr lang="nb-NO" sz="1200" b="0" kern="1200" dirty="0">
                          <a:solidFill>
                            <a:schemeClr val="bg2">
                              <a:lumMod val="10000"/>
                            </a:schemeClr>
                          </a:solidFill>
                          <a:effectLst/>
                        </a:rPr>
                        <a:t> </a:t>
                      </a:r>
                      <a:endParaRPr lang="nb-NO" sz="1200" b="0" kern="100" dirty="0">
                        <a:solidFill>
                          <a:schemeClr val="bg2">
                            <a:lumMod val="10000"/>
                          </a:schemeClr>
                        </a:solidFill>
                        <a:effectLst/>
                      </a:endParaRPr>
                    </a:p>
                    <a:p>
                      <a:pPr>
                        <a:lnSpc>
                          <a:spcPct val="115000"/>
                        </a:lnSpc>
                        <a:spcAft>
                          <a:spcPts val="800"/>
                        </a:spcAft>
                        <a:buNone/>
                      </a:pPr>
                      <a:r>
                        <a:rPr lang="nb-NO" sz="1200" b="0" kern="1200" dirty="0">
                          <a:solidFill>
                            <a:schemeClr val="bg2">
                              <a:lumMod val="10000"/>
                            </a:schemeClr>
                          </a:solidFill>
                          <a:effectLst/>
                        </a:rPr>
                        <a:t> </a:t>
                      </a:r>
                      <a:endParaRPr lang="nb-NO" sz="1200" b="0" kern="100" dirty="0">
                        <a:solidFill>
                          <a:schemeClr val="bg2">
                            <a:lumMod val="10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tc>
                  <a:txBody>
                    <a:bodyPr/>
                    <a:lstStyle/>
                    <a:p>
                      <a:pPr>
                        <a:lnSpc>
                          <a:spcPct val="125000"/>
                        </a:lnSpc>
                        <a:spcBef>
                          <a:spcPts val="1050"/>
                        </a:spcBef>
                        <a:spcAft>
                          <a:spcPts val="1050"/>
                        </a:spcAft>
                        <a:buNone/>
                      </a:pPr>
                      <a:r>
                        <a:rPr lang="nb-NO" sz="1200" b="0" kern="100" dirty="0">
                          <a:solidFill>
                            <a:schemeClr val="bg2">
                              <a:lumMod val="10000"/>
                            </a:schemeClr>
                          </a:solidFill>
                          <a:effectLst/>
                        </a:rPr>
                        <a:t>☐ Arbeidsoppgaver krever spesialkompetanse eller lang erfaring for å kunne løses</a:t>
                      </a:r>
                      <a:br>
                        <a:rPr lang="nb-NO" sz="1200" b="0" kern="100" dirty="0">
                          <a:solidFill>
                            <a:schemeClr val="bg2">
                              <a:lumMod val="10000"/>
                            </a:schemeClr>
                          </a:solidFill>
                          <a:effectLst/>
                        </a:rPr>
                      </a:br>
                      <a:r>
                        <a:rPr lang="nb-NO" sz="1200" b="0" kern="100" dirty="0">
                          <a:solidFill>
                            <a:schemeClr val="bg2">
                              <a:lumMod val="10000"/>
                            </a:schemeClr>
                          </a:solidFill>
                          <a:effectLst/>
                        </a:rPr>
                        <a:t> ☐ Arbeidstid / krever høyt tempo</a:t>
                      </a:r>
                      <a:br>
                        <a:rPr lang="nb-NO" sz="1200" b="0" kern="100" dirty="0">
                          <a:solidFill>
                            <a:schemeClr val="bg2">
                              <a:lumMod val="10000"/>
                            </a:schemeClr>
                          </a:solidFill>
                          <a:effectLst/>
                        </a:rPr>
                      </a:br>
                      <a:r>
                        <a:rPr lang="nb-NO" sz="1200" b="0" kern="100" dirty="0">
                          <a:solidFill>
                            <a:schemeClr val="bg2">
                              <a:lumMod val="10000"/>
                            </a:schemeClr>
                          </a:solidFill>
                          <a:effectLst/>
                        </a:rPr>
                        <a:t> ☐ Krevende fysisk</a:t>
                      </a:r>
                      <a:br>
                        <a:rPr lang="nb-NO" sz="1200" b="0" kern="100" dirty="0">
                          <a:solidFill>
                            <a:schemeClr val="bg2">
                              <a:lumMod val="10000"/>
                            </a:schemeClr>
                          </a:solidFill>
                          <a:effectLst/>
                        </a:rPr>
                      </a:br>
                      <a:r>
                        <a:rPr lang="nb-NO" sz="1200" b="0" kern="100" dirty="0">
                          <a:solidFill>
                            <a:schemeClr val="bg2">
                              <a:lumMod val="10000"/>
                            </a:schemeClr>
                          </a:solidFill>
                          <a:effectLst/>
                        </a:rPr>
                        <a:t> ☐ Konsentrasjon / mentale krav</a:t>
                      </a:r>
                      <a:br>
                        <a:rPr lang="nb-NO" sz="1200" b="0" kern="100" dirty="0">
                          <a:solidFill>
                            <a:schemeClr val="bg2">
                              <a:lumMod val="10000"/>
                            </a:schemeClr>
                          </a:solidFill>
                          <a:effectLst/>
                        </a:rPr>
                      </a:br>
                      <a:r>
                        <a:rPr lang="nb-NO" sz="1200" b="0" kern="100" dirty="0">
                          <a:solidFill>
                            <a:schemeClr val="bg2">
                              <a:lumMod val="10000"/>
                            </a:schemeClr>
                          </a:solidFill>
                          <a:effectLst/>
                        </a:rPr>
                        <a:t> ☐ Samhandling</a:t>
                      </a:r>
                      <a:br>
                        <a:rPr lang="nb-NO" sz="1200" b="0" kern="100" dirty="0">
                          <a:solidFill>
                            <a:schemeClr val="bg2">
                              <a:lumMod val="10000"/>
                            </a:schemeClr>
                          </a:solidFill>
                          <a:effectLst/>
                        </a:rPr>
                      </a:br>
                      <a:r>
                        <a:rPr lang="nb-NO" sz="1200" b="0" kern="100" dirty="0">
                          <a:solidFill>
                            <a:schemeClr val="bg2">
                              <a:lumMod val="10000"/>
                            </a:schemeClr>
                          </a:solidFill>
                          <a:effectLst/>
                        </a:rPr>
                        <a:t> ☐ Annet: ___________________</a:t>
                      </a:r>
                    </a:p>
                    <a:p>
                      <a:pPr>
                        <a:lnSpc>
                          <a:spcPct val="115000"/>
                        </a:lnSpc>
                        <a:spcAft>
                          <a:spcPts val="800"/>
                        </a:spcAft>
                        <a:buNone/>
                      </a:pPr>
                      <a:r>
                        <a:rPr lang="nb-NO" sz="1200" b="0" kern="100" dirty="0">
                          <a:solidFill>
                            <a:schemeClr val="bg2">
                              <a:lumMod val="10000"/>
                            </a:schemeClr>
                          </a:solidFill>
                          <a:effectLst/>
                        </a:rPr>
                        <a:t>Kort utdyping:</a:t>
                      </a:r>
                      <a:endParaRPr lang="nb-NO" sz="1200" b="0" kern="100" dirty="0">
                        <a:solidFill>
                          <a:schemeClr val="bg2">
                            <a:lumMod val="10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1243530167"/>
                  </a:ext>
                </a:extLst>
              </a:tr>
              <a:tr h="673656">
                <a:tc>
                  <a:txBody>
                    <a:bodyPr/>
                    <a:lstStyle/>
                    <a:p>
                      <a:pPr>
                        <a:lnSpc>
                          <a:spcPct val="115000"/>
                        </a:lnSpc>
                        <a:spcAft>
                          <a:spcPts val="800"/>
                        </a:spcAft>
                        <a:buNone/>
                      </a:pPr>
                      <a:r>
                        <a:rPr lang="nb-NO" sz="1200" kern="100" dirty="0">
                          <a:effectLst/>
                        </a:rPr>
                        <a:t>Hva skal til for at disse oppgavene blir mindre krevende ved behov for tilrettelegging?</a:t>
                      </a:r>
                    </a:p>
                    <a:p>
                      <a:pPr>
                        <a:lnSpc>
                          <a:spcPct val="115000"/>
                        </a:lnSpc>
                        <a:spcAft>
                          <a:spcPts val="800"/>
                        </a:spcAft>
                        <a:buNone/>
                      </a:pPr>
                      <a:r>
                        <a:rPr lang="nb-NO" sz="1200" kern="100" dirty="0">
                          <a:effectLst/>
                        </a:rPr>
                        <a:t> </a:t>
                      </a:r>
                    </a:p>
                    <a:p>
                      <a:pPr>
                        <a:lnSpc>
                          <a:spcPct val="115000"/>
                        </a:lnSpc>
                        <a:spcAft>
                          <a:spcPts val="800"/>
                        </a:spcAft>
                        <a:buNone/>
                      </a:pPr>
                      <a:r>
                        <a:rPr lang="nb-NO" sz="1200" kern="100" dirty="0">
                          <a:effectLst/>
                        </a:rPr>
                        <a:t> </a:t>
                      </a:r>
                    </a:p>
                    <a:p>
                      <a:pPr>
                        <a:lnSpc>
                          <a:spcPct val="115000"/>
                        </a:lnSpc>
                        <a:spcAft>
                          <a:spcPts val="800"/>
                        </a:spcAft>
                        <a:buNone/>
                      </a:pPr>
                      <a:endParaRPr lang="nb-NO" sz="1200" kern="100" dirty="0">
                        <a:effectLst/>
                      </a:endParaRPr>
                    </a:p>
                  </a:txBody>
                  <a:tcPr marL="27902" marR="27902" marT="13951" marB="13951">
                    <a:solidFill>
                      <a:schemeClr val="tx2">
                        <a:lumMod val="10000"/>
                        <a:lumOff val="90000"/>
                      </a:schemeClr>
                    </a:solidFill>
                  </a:tcPr>
                </a:tc>
                <a:tc>
                  <a:txBody>
                    <a:bodyPr/>
                    <a:lstStyle/>
                    <a:p>
                      <a:pPr>
                        <a:lnSpc>
                          <a:spcPct val="115000"/>
                        </a:lnSpc>
                        <a:buNone/>
                      </a:pPr>
                      <a:endParaRPr lang="nb-NO" sz="1400" kern="100" dirty="0">
                        <a:effectLst/>
                        <a:latin typeface="Aptos" panose="020B0004020202020204" pitchFamily="34"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1674544008"/>
                  </a:ext>
                </a:extLst>
              </a:tr>
              <a:tr h="3224506">
                <a:tc>
                  <a:txBody>
                    <a:bodyPr/>
                    <a:lstStyle/>
                    <a:p>
                      <a:pPr>
                        <a:lnSpc>
                          <a:spcPct val="125000"/>
                        </a:lnSpc>
                        <a:spcAft>
                          <a:spcPts val="800"/>
                        </a:spcAft>
                        <a:buNone/>
                      </a:pPr>
                      <a:r>
                        <a:rPr lang="nb-NO" sz="1200" kern="100" dirty="0">
                          <a:effectLst/>
                        </a:rPr>
                        <a:t>Hvilke </a:t>
                      </a:r>
                      <a:r>
                        <a:rPr lang="nb-NO" sz="1200" u="sng" kern="100" dirty="0">
                          <a:effectLst/>
                        </a:rPr>
                        <a:t>alternative oppgaver </a:t>
                      </a:r>
                      <a:r>
                        <a:rPr lang="nb-NO" sz="1200" kern="100" dirty="0">
                          <a:effectLst/>
                        </a:rPr>
                        <a:t>kan vi gjøre hos oss hvis vi av ulike årsaker trenger tilrettelegging? </a:t>
                      </a:r>
                    </a:p>
                    <a:p>
                      <a:pPr>
                        <a:lnSpc>
                          <a:spcPct val="125000"/>
                        </a:lnSpc>
                        <a:spcAft>
                          <a:spcPts val="800"/>
                        </a:spcAft>
                        <a:buNone/>
                      </a:pPr>
                      <a:r>
                        <a:rPr lang="nb-NO" sz="1200" kern="100" dirty="0">
                          <a:effectLst/>
                        </a:rPr>
                        <a:t> </a:t>
                      </a:r>
                    </a:p>
                    <a:p>
                      <a:pPr marL="342900" lvl="0" indent="-342900">
                        <a:lnSpc>
                          <a:spcPct val="125000"/>
                        </a:lnSpc>
                        <a:spcAft>
                          <a:spcPts val="800"/>
                        </a:spcAft>
                        <a:buFont typeface="Symbol" panose="05050102010706020507" pitchFamily="18" charset="2"/>
                        <a:buChar char=""/>
                      </a:pPr>
                      <a:r>
                        <a:rPr lang="nb-NO" sz="1200" kern="100" dirty="0">
                          <a:effectLst/>
                        </a:rPr>
                        <a:t>Kan vi dele opp arbeidsoppgaver slik at vi kan jobbe med de mest sentrale oppgavene og gradvis øke med mer? Hvilke og hvordan?</a:t>
                      </a:r>
                    </a:p>
                    <a:p>
                      <a:pPr>
                        <a:lnSpc>
                          <a:spcPct val="125000"/>
                        </a:lnSpc>
                        <a:spcAft>
                          <a:spcPts val="800"/>
                        </a:spcAft>
                        <a:buNone/>
                      </a:pPr>
                      <a:r>
                        <a:rPr lang="nb-NO" sz="1200" kern="100" dirty="0">
                          <a:effectLst/>
                        </a:rPr>
                        <a:t> </a:t>
                      </a:r>
                    </a:p>
                    <a:p>
                      <a:pPr marL="342900" lvl="0" indent="-342900">
                        <a:lnSpc>
                          <a:spcPct val="125000"/>
                        </a:lnSpc>
                        <a:spcAft>
                          <a:spcPts val="800"/>
                        </a:spcAft>
                        <a:buFont typeface="Symbol" panose="05050102010706020507" pitchFamily="18" charset="2"/>
                        <a:buChar char=""/>
                      </a:pPr>
                      <a:r>
                        <a:rPr lang="nb-NO" sz="1200" kern="100" dirty="0">
                          <a:effectLst/>
                        </a:rPr>
                        <a:t>Kan vi omfordele enkelte oppgaver i teamet dersom noen arbeidsoppgaver utgjør en unødvendig barriere for å bli i jobben. Hvilke og hvordan?</a:t>
                      </a:r>
                    </a:p>
                    <a:p>
                      <a:pPr>
                        <a:lnSpc>
                          <a:spcPct val="125000"/>
                        </a:lnSpc>
                        <a:spcAft>
                          <a:spcPts val="800"/>
                        </a:spcAft>
                        <a:buNone/>
                      </a:pPr>
                      <a:r>
                        <a:rPr lang="nb-NO" sz="1200" kern="100" dirty="0">
                          <a:effectLst/>
                        </a:rPr>
                        <a:t> </a:t>
                      </a:r>
                    </a:p>
                    <a:p>
                      <a:pPr>
                        <a:lnSpc>
                          <a:spcPct val="115000"/>
                        </a:lnSpc>
                        <a:spcAft>
                          <a:spcPts val="800"/>
                        </a:spcAft>
                        <a:buNone/>
                      </a:pPr>
                      <a:r>
                        <a:rPr lang="nb-NO" sz="1200" kern="100" dirty="0">
                          <a:effectLst/>
                        </a:rPr>
                        <a:t>Forslag til </a:t>
                      </a:r>
                      <a:r>
                        <a:rPr lang="nb-NO" sz="1200" u="sng" kern="100" dirty="0">
                          <a:effectLst/>
                        </a:rPr>
                        <a:t>andre justeringer</a:t>
                      </a:r>
                      <a:r>
                        <a:rPr lang="nb-NO" sz="1200" kern="100" dirty="0">
                          <a:effectLst/>
                        </a:rPr>
                        <a:t> i arbeidet:</a:t>
                      </a:r>
                    </a:p>
                    <a:p>
                      <a:pPr>
                        <a:lnSpc>
                          <a:spcPct val="115000"/>
                        </a:lnSpc>
                        <a:spcAft>
                          <a:spcPts val="800"/>
                        </a:spcAft>
                        <a:buNone/>
                      </a:pPr>
                      <a:r>
                        <a:rPr lang="nb-NO" sz="1200" kern="100" dirty="0" err="1">
                          <a:effectLst/>
                        </a:rPr>
                        <a:t>F.eks</a:t>
                      </a:r>
                      <a:r>
                        <a:rPr lang="nb-NO" sz="1200" kern="100" dirty="0">
                          <a:effectLst/>
                        </a:rPr>
                        <a:t> justering av arbeidstid – tempo – mengde, eller annen tilpasning av arbeidet.</a:t>
                      </a:r>
                    </a:p>
                    <a:p>
                      <a:pPr>
                        <a:lnSpc>
                          <a:spcPct val="115000"/>
                        </a:lnSpc>
                        <a:spcAft>
                          <a:spcPts val="800"/>
                        </a:spcAft>
                        <a:buNone/>
                      </a:pPr>
                      <a:r>
                        <a:rPr lang="nb-NO" sz="1200" kern="100" dirty="0">
                          <a:effectLst/>
                        </a:rPr>
                        <a:t> </a:t>
                      </a:r>
                    </a:p>
                    <a:p>
                      <a:pPr>
                        <a:lnSpc>
                          <a:spcPct val="115000"/>
                        </a:lnSpc>
                        <a:spcAft>
                          <a:spcPts val="800"/>
                        </a:spcAft>
                        <a:buNone/>
                      </a:pPr>
                      <a:endParaRPr lang="nb-NO"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27902" marR="27902" marT="13951" marB="13951">
                    <a:solidFill>
                      <a:schemeClr val="tx2">
                        <a:lumMod val="10000"/>
                        <a:lumOff val="90000"/>
                      </a:schemeClr>
                    </a:solidFill>
                  </a:tcPr>
                </a:tc>
                <a:tc>
                  <a:txBody>
                    <a:bodyPr/>
                    <a:lstStyle/>
                    <a:p>
                      <a:pPr>
                        <a:lnSpc>
                          <a:spcPct val="115000"/>
                        </a:lnSpc>
                        <a:buNone/>
                      </a:pPr>
                      <a:endParaRPr lang="nb-NO" sz="1400" kern="100" dirty="0">
                        <a:effectLst/>
                        <a:latin typeface="Aptos" panose="020B0004020202020204" pitchFamily="34" charset="0"/>
                      </a:endParaRPr>
                    </a:p>
                  </a:txBody>
                  <a:tcPr marL="27902" marR="27902" marT="13951" marB="13951">
                    <a:solidFill>
                      <a:schemeClr val="tx2">
                        <a:lumMod val="10000"/>
                        <a:lumOff val="90000"/>
                      </a:schemeClr>
                    </a:solidFill>
                  </a:tcPr>
                </a:tc>
                <a:extLst>
                  <a:ext uri="{0D108BD9-81ED-4DB2-BD59-A6C34878D82A}">
                    <a16:rowId xmlns:a16="http://schemas.microsoft.com/office/drawing/2014/main" val="2580794895"/>
                  </a:ext>
                </a:extLst>
              </a:tr>
            </a:tbl>
          </a:graphicData>
        </a:graphic>
      </p:graphicFrame>
    </p:spTree>
    <p:extLst>
      <p:ext uri="{BB962C8B-B14F-4D97-AF65-F5344CB8AC3E}">
        <p14:creationId xmlns:p14="http://schemas.microsoft.com/office/powerpoint/2010/main" val="32708296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df15bfe-616f-49eb-bf8f-6269de7f40a1}" enabled="1" method="Privileged" siteId="{62366534-1ec3-4962-8869-9b5535279d0b}" contentBits="0" removed="0"/>
</clbl:labelList>
</file>

<file path=docProps/app.xml><?xml version="1.0" encoding="utf-8"?>
<Properties xmlns="http://schemas.openxmlformats.org/officeDocument/2006/extended-properties" xmlns:vt="http://schemas.openxmlformats.org/officeDocument/2006/docPropsVTypes">
  <TotalTime>128</TotalTime>
  <Words>439</Words>
  <Application>Microsoft Office PowerPoint</Application>
  <PresentationFormat>Widescreen</PresentationFormat>
  <Paragraphs>54</Paragraphs>
  <Slides>3</Slides>
  <Notes>1</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3</vt:i4>
      </vt:variant>
    </vt:vector>
  </HeadingPairs>
  <TitlesOfParts>
    <vt:vector size="10" baseType="lpstr">
      <vt:lpstr>Aptos</vt:lpstr>
      <vt:lpstr>Aptos Display</vt:lpstr>
      <vt:lpstr>Arial</vt:lpstr>
      <vt:lpstr>Barlow</vt:lpstr>
      <vt:lpstr>Inter</vt:lpstr>
      <vt:lpstr>Symbol</vt:lpstr>
      <vt:lpstr>Office-tema</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Severeide, Iren Kvernland</dc:creator>
  <cp:lastModifiedBy>Severeide, Iren Kvernland</cp:lastModifiedBy>
  <cp:revision>1</cp:revision>
  <dcterms:created xsi:type="dcterms:W3CDTF">2026-08-11T07:39:27Z</dcterms:created>
  <dcterms:modified xsi:type="dcterms:W3CDTF">2026-08-11T13:09:38Z</dcterms:modified>
</cp:coreProperties>
</file>