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147483599" r:id="rId3"/>
    <p:sldId id="2147483597" r:id="rId4"/>
    <p:sldId id="2147483598" r:id="rId5"/>
    <p:sldId id="256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340D88-B028-4A1D-8DDB-9F5AC1975E56}" v="1" dt="2026-08-11T13:02:54.5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ddels stil 2 – uthev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vereide, Iren Kvernland" userId="c84de7c7-9e47-4a1a-b0f6-ada406bae540" providerId="ADAL" clId="{D46F62D2-B26E-40F6-950F-5DF2572249E7}"/>
    <pc:docChg chg="addSld modSld sldOrd">
      <pc:chgData name="Severeide, Iren Kvernland" userId="c84de7c7-9e47-4a1a-b0f6-ada406bae540" providerId="ADAL" clId="{D46F62D2-B26E-40F6-950F-5DF2572249E7}" dt="2026-08-11T13:02:54.595" v="1"/>
      <pc:docMkLst>
        <pc:docMk/>
      </pc:docMkLst>
      <pc:sldChg chg="add">
        <pc:chgData name="Severeide, Iren Kvernland" userId="c84de7c7-9e47-4a1a-b0f6-ada406bae540" providerId="ADAL" clId="{D46F62D2-B26E-40F6-950F-5DF2572249E7}" dt="2026-08-11T13:02:54.595" v="1"/>
        <pc:sldMkLst>
          <pc:docMk/>
          <pc:sldMk cId="4172448516" sldId="1875"/>
        </pc:sldMkLst>
      </pc:sldChg>
      <pc:sldChg chg="ord">
        <pc:chgData name="Severeide, Iren Kvernland" userId="c84de7c7-9e47-4a1a-b0f6-ada406bae540" providerId="ADAL" clId="{D46F62D2-B26E-40F6-950F-5DF2572249E7}" dt="2026-08-11T13:02:47.983" v="0"/>
        <pc:sldMkLst>
          <pc:docMk/>
          <pc:sldMk cId="961216013" sldId="214748359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CBD7E7-189E-43A5-B79B-8E4E59D54794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4278C66F-E95B-40F5-8E55-5750B37A0EC9}">
      <dgm:prSet phldrT="[Tekst]" phldr="0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nb-NO" dirty="0"/>
        </a:p>
      </dgm:t>
    </dgm:pt>
    <dgm:pt modelId="{1BBF8723-E96E-4AFF-AAD9-18764993C4C0}" type="parTrans" cxnId="{A3488BCA-1D5E-4029-B2F3-1B5E5B1E9633}">
      <dgm:prSet/>
      <dgm:spPr/>
      <dgm:t>
        <a:bodyPr/>
        <a:lstStyle/>
        <a:p>
          <a:endParaRPr lang="nb-NO"/>
        </a:p>
      </dgm:t>
    </dgm:pt>
    <dgm:pt modelId="{46C1EA14-27E7-4959-881B-9139A6B86995}" type="sibTrans" cxnId="{A3488BCA-1D5E-4029-B2F3-1B5E5B1E9633}">
      <dgm:prSet/>
      <dgm:spPr/>
      <dgm:t>
        <a:bodyPr/>
        <a:lstStyle/>
        <a:p>
          <a:endParaRPr lang="nb-NO"/>
        </a:p>
      </dgm:t>
    </dgm:pt>
    <dgm:pt modelId="{50B9AE89-775E-4168-981F-E6824AD0E53E}">
      <dgm:prSet phldrT="[Tekst]" phldr="0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nb-NO" dirty="0"/>
        </a:p>
      </dgm:t>
    </dgm:pt>
    <dgm:pt modelId="{883E40FC-36FF-4E4D-9BC8-C5243A12687F}" type="parTrans" cxnId="{EC36CE21-EC47-4201-A910-9D9466B51DE8}">
      <dgm:prSet/>
      <dgm:spPr/>
      <dgm:t>
        <a:bodyPr/>
        <a:lstStyle/>
        <a:p>
          <a:endParaRPr lang="nb-NO"/>
        </a:p>
      </dgm:t>
    </dgm:pt>
    <dgm:pt modelId="{27378093-0834-4B44-9FAB-3ACB6E1BA7B0}" type="sibTrans" cxnId="{EC36CE21-EC47-4201-A910-9D9466B51DE8}">
      <dgm:prSet/>
      <dgm:spPr/>
      <dgm:t>
        <a:bodyPr/>
        <a:lstStyle/>
        <a:p>
          <a:endParaRPr lang="nb-NO"/>
        </a:p>
      </dgm:t>
    </dgm:pt>
    <dgm:pt modelId="{A4FA65D2-9922-45EA-9470-4CF8CDA6981F}">
      <dgm:prSet phldrT="[Tekst]" phldr="0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nb-NO" dirty="0"/>
        </a:p>
      </dgm:t>
    </dgm:pt>
    <dgm:pt modelId="{AFB13431-19DC-42D6-894A-463CE0629C7B}" type="parTrans" cxnId="{AAFD686B-302A-4DAF-8BCE-14F4559AE971}">
      <dgm:prSet/>
      <dgm:spPr/>
      <dgm:t>
        <a:bodyPr/>
        <a:lstStyle/>
        <a:p>
          <a:endParaRPr lang="nb-NO"/>
        </a:p>
      </dgm:t>
    </dgm:pt>
    <dgm:pt modelId="{96E25C56-794F-4F9B-8C2A-8B282881964F}" type="sibTrans" cxnId="{AAFD686B-302A-4DAF-8BCE-14F4559AE971}">
      <dgm:prSet/>
      <dgm:spPr/>
      <dgm:t>
        <a:bodyPr/>
        <a:lstStyle/>
        <a:p>
          <a:endParaRPr lang="nb-NO"/>
        </a:p>
      </dgm:t>
    </dgm:pt>
    <dgm:pt modelId="{76581B38-A9F6-409D-A91D-430FE69C9F96}">
      <dgm:prSet phldrT="[Tekst]" phldr="0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nb-NO" dirty="0"/>
        </a:p>
      </dgm:t>
    </dgm:pt>
    <dgm:pt modelId="{9B25B916-B9A9-41E2-B82E-02479B58F556}" type="parTrans" cxnId="{06450E57-6D1C-4CD5-B440-2FEB308780EF}">
      <dgm:prSet/>
      <dgm:spPr/>
      <dgm:t>
        <a:bodyPr/>
        <a:lstStyle/>
        <a:p>
          <a:endParaRPr lang="nb-NO"/>
        </a:p>
      </dgm:t>
    </dgm:pt>
    <dgm:pt modelId="{A2639F4B-5C1F-4237-B9AD-D9B2E431165B}" type="sibTrans" cxnId="{06450E57-6D1C-4CD5-B440-2FEB308780EF}">
      <dgm:prSet/>
      <dgm:spPr/>
      <dgm:t>
        <a:bodyPr/>
        <a:lstStyle/>
        <a:p>
          <a:endParaRPr lang="nb-NO"/>
        </a:p>
      </dgm:t>
    </dgm:pt>
    <dgm:pt modelId="{7C2B3D9D-3E47-4706-A143-35722E2B284A}" type="pres">
      <dgm:prSet presAssocID="{EACBD7E7-189E-43A5-B79B-8E4E59D54794}" presName="matrix" presStyleCnt="0">
        <dgm:presLayoutVars>
          <dgm:chMax val="1"/>
          <dgm:dir/>
          <dgm:resizeHandles val="exact"/>
        </dgm:presLayoutVars>
      </dgm:prSet>
      <dgm:spPr/>
    </dgm:pt>
    <dgm:pt modelId="{834665A2-29E6-44D4-BC56-392A6F4B6AF0}" type="pres">
      <dgm:prSet presAssocID="{EACBD7E7-189E-43A5-B79B-8E4E59D54794}" presName="axisShape" presStyleLbl="bgShp" presStyleIdx="0" presStyleCnt="1"/>
      <dgm:spPr>
        <a:solidFill>
          <a:schemeClr val="accent5">
            <a:lumMod val="75000"/>
          </a:schemeClr>
        </a:solidFill>
      </dgm:spPr>
    </dgm:pt>
    <dgm:pt modelId="{822C8173-6815-4DDC-AB1D-47AF9039D27A}" type="pres">
      <dgm:prSet presAssocID="{EACBD7E7-189E-43A5-B79B-8E4E59D54794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97C814E-2B87-421B-900A-43E008EB47C0}" type="pres">
      <dgm:prSet presAssocID="{EACBD7E7-189E-43A5-B79B-8E4E59D54794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8400F3D-AC0D-474C-9BB2-084B4A260820}" type="pres">
      <dgm:prSet presAssocID="{EACBD7E7-189E-43A5-B79B-8E4E59D54794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D0847CB-F959-4BA3-BB43-B56E5D526AE0}" type="pres">
      <dgm:prSet presAssocID="{EACBD7E7-189E-43A5-B79B-8E4E59D54794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C36CE21-EC47-4201-A910-9D9466B51DE8}" srcId="{EACBD7E7-189E-43A5-B79B-8E4E59D54794}" destId="{50B9AE89-775E-4168-981F-E6824AD0E53E}" srcOrd="1" destOrd="0" parTransId="{883E40FC-36FF-4E4D-9BC8-C5243A12687F}" sibTransId="{27378093-0834-4B44-9FAB-3ACB6E1BA7B0}"/>
    <dgm:cxn modelId="{F6FC3361-1B04-489A-BE7C-E519D4856E2D}" type="presOf" srcId="{A4FA65D2-9922-45EA-9470-4CF8CDA6981F}" destId="{4D0847CB-F959-4BA3-BB43-B56E5D526AE0}" srcOrd="0" destOrd="0" presId="urn:microsoft.com/office/officeart/2005/8/layout/matrix2"/>
    <dgm:cxn modelId="{AAFD686B-302A-4DAF-8BCE-14F4559AE971}" srcId="{EACBD7E7-189E-43A5-B79B-8E4E59D54794}" destId="{A4FA65D2-9922-45EA-9470-4CF8CDA6981F}" srcOrd="3" destOrd="0" parTransId="{AFB13431-19DC-42D6-894A-463CE0629C7B}" sibTransId="{96E25C56-794F-4F9B-8C2A-8B282881964F}"/>
    <dgm:cxn modelId="{20BBF176-B27F-434F-880C-99BCE155796E}" type="presOf" srcId="{4278C66F-E95B-40F5-8E55-5750B37A0EC9}" destId="{822C8173-6815-4DDC-AB1D-47AF9039D27A}" srcOrd="0" destOrd="0" presId="urn:microsoft.com/office/officeart/2005/8/layout/matrix2"/>
    <dgm:cxn modelId="{06450E57-6D1C-4CD5-B440-2FEB308780EF}" srcId="{EACBD7E7-189E-43A5-B79B-8E4E59D54794}" destId="{76581B38-A9F6-409D-A91D-430FE69C9F96}" srcOrd="2" destOrd="0" parTransId="{9B25B916-B9A9-41E2-B82E-02479B58F556}" sibTransId="{A2639F4B-5C1F-4237-B9AD-D9B2E431165B}"/>
    <dgm:cxn modelId="{D0CAD18F-7304-4A15-A900-D3E457D40F25}" type="presOf" srcId="{EACBD7E7-189E-43A5-B79B-8E4E59D54794}" destId="{7C2B3D9D-3E47-4706-A143-35722E2B284A}" srcOrd="0" destOrd="0" presId="urn:microsoft.com/office/officeart/2005/8/layout/matrix2"/>
    <dgm:cxn modelId="{95F8D19B-1B70-4FDE-B810-572EACE76C50}" type="presOf" srcId="{50B9AE89-775E-4168-981F-E6824AD0E53E}" destId="{797C814E-2B87-421B-900A-43E008EB47C0}" srcOrd="0" destOrd="0" presId="urn:microsoft.com/office/officeart/2005/8/layout/matrix2"/>
    <dgm:cxn modelId="{A3488BCA-1D5E-4029-B2F3-1B5E5B1E9633}" srcId="{EACBD7E7-189E-43A5-B79B-8E4E59D54794}" destId="{4278C66F-E95B-40F5-8E55-5750B37A0EC9}" srcOrd="0" destOrd="0" parTransId="{1BBF8723-E96E-4AFF-AAD9-18764993C4C0}" sibTransId="{46C1EA14-27E7-4959-881B-9139A6B86995}"/>
    <dgm:cxn modelId="{ADF5C8F4-64B9-47E7-81F4-4FB59614EC07}" type="presOf" srcId="{76581B38-A9F6-409D-A91D-430FE69C9F96}" destId="{58400F3D-AC0D-474C-9BB2-084B4A260820}" srcOrd="0" destOrd="0" presId="urn:microsoft.com/office/officeart/2005/8/layout/matrix2"/>
    <dgm:cxn modelId="{45F66F2D-84A1-42DC-9CEC-E490DDA6B6AF}" type="presParOf" srcId="{7C2B3D9D-3E47-4706-A143-35722E2B284A}" destId="{834665A2-29E6-44D4-BC56-392A6F4B6AF0}" srcOrd="0" destOrd="0" presId="urn:microsoft.com/office/officeart/2005/8/layout/matrix2"/>
    <dgm:cxn modelId="{0FDB4F37-B65F-46A6-82E9-985A2AB0E77E}" type="presParOf" srcId="{7C2B3D9D-3E47-4706-A143-35722E2B284A}" destId="{822C8173-6815-4DDC-AB1D-47AF9039D27A}" srcOrd="1" destOrd="0" presId="urn:microsoft.com/office/officeart/2005/8/layout/matrix2"/>
    <dgm:cxn modelId="{641E0DEE-26B9-4908-8B25-805A47FE61AE}" type="presParOf" srcId="{7C2B3D9D-3E47-4706-A143-35722E2B284A}" destId="{797C814E-2B87-421B-900A-43E008EB47C0}" srcOrd="2" destOrd="0" presId="urn:microsoft.com/office/officeart/2005/8/layout/matrix2"/>
    <dgm:cxn modelId="{0C57DDAF-BA0F-4C40-820C-64EF0991C0C2}" type="presParOf" srcId="{7C2B3D9D-3E47-4706-A143-35722E2B284A}" destId="{58400F3D-AC0D-474C-9BB2-084B4A260820}" srcOrd="3" destOrd="0" presId="urn:microsoft.com/office/officeart/2005/8/layout/matrix2"/>
    <dgm:cxn modelId="{DF9ED8F7-8BDF-4F78-B732-7647C5E2E23E}" type="presParOf" srcId="{7C2B3D9D-3E47-4706-A143-35722E2B284A}" destId="{4D0847CB-F959-4BA3-BB43-B56E5D526AE0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665A2-29E6-44D4-BC56-392A6F4B6AF0}">
      <dsp:nvSpPr>
        <dsp:cNvPr id="0" name=""/>
        <dsp:cNvSpPr/>
      </dsp:nvSpPr>
      <dsp:spPr>
        <a:xfrm>
          <a:off x="157452" y="0"/>
          <a:ext cx="1517172" cy="151717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2C8173-6815-4DDC-AB1D-47AF9039D27A}">
      <dsp:nvSpPr>
        <dsp:cNvPr id="0" name=""/>
        <dsp:cNvSpPr/>
      </dsp:nvSpPr>
      <dsp:spPr>
        <a:xfrm>
          <a:off x="256068" y="98616"/>
          <a:ext cx="606868" cy="606868"/>
        </a:xfrm>
        <a:prstGeom prst="round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500" kern="1200" dirty="0"/>
        </a:p>
      </dsp:txBody>
      <dsp:txXfrm>
        <a:off x="285693" y="128241"/>
        <a:ext cx="547618" cy="547618"/>
      </dsp:txXfrm>
    </dsp:sp>
    <dsp:sp modelId="{797C814E-2B87-421B-900A-43E008EB47C0}">
      <dsp:nvSpPr>
        <dsp:cNvPr id="0" name=""/>
        <dsp:cNvSpPr/>
      </dsp:nvSpPr>
      <dsp:spPr>
        <a:xfrm>
          <a:off x="969139" y="98616"/>
          <a:ext cx="606868" cy="606868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500" kern="1200" dirty="0"/>
        </a:p>
      </dsp:txBody>
      <dsp:txXfrm>
        <a:off x="998764" y="128241"/>
        <a:ext cx="547618" cy="547618"/>
      </dsp:txXfrm>
    </dsp:sp>
    <dsp:sp modelId="{58400F3D-AC0D-474C-9BB2-084B4A260820}">
      <dsp:nvSpPr>
        <dsp:cNvPr id="0" name=""/>
        <dsp:cNvSpPr/>
      </dsp:nvSpPr>
      <dsp:spPr>
        <a:xfrm>
          <a:off x="256068" y="811687"/>
          <a:ext cx="606868" cy="606868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500" kern="1200" dirty="0"/>
        </a:p>
      </dsp:txBody>
      <dsp:txXfrm>
        <a:off x="285693" y="841312"/>
        <a:ext cx="547618" cy="547618"/>
      </dsp:txXfrm>
    </dsp:sp>
    <dsp:sp modelId="{4D0847CB-F959-4BA3-BB43-B56E5D526AE0}">
      <dsp:nvSpPr>
        <dsp:cNvPr id="0" name=""/>
        <dsp:cNvSpPr/>
      </dsp:nvSpPr>
      <dsp:spPr>
        <a:xfrm>
          <a:off x="969139" y="811687"/>
          <a:ext cx="606868" cy="606868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500" kern="1200" dirty="0"/>
        </a:p>
      </dsp:txBody>
      <dsp:txXfrm>
        <a:off x="998764" y="841312"/>
        <a:ext cx="547618" cy="547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DEA4F-71D5-428B-ABB3-4BD0132037C8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AB4FD-D869-4D79-B49C-DA62DE2A734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2904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8696B-AC14-44D1-A1FD-2DCC5E62B50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073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4554A-CA3F-5533-0150-FF08F8A5E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0D8480C-1FF4-C6A9-D3B6-D15181771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E6820FB0-D559-4E69-D154-1BE7E000E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566A0AA-E1A3-5672-8F8B-72F92E06E0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8696B-AC14-44D1-A1FD-2DCC5E62B50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517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1785DD-34AC-32B8-50ED-657661EF7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B7747B8-63F5-DEED-A02B-ADE042AE6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8A3C4E9-AB00-9A9D-BFEF-CE2FC8303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948A4D9-0336-AC82-963E-B3537DA9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7A7CFE8-5788-8B99-5565-4EFB897F1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1127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9E667E-B331-1F93-55AF-A46E3074B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91D9979-6881-14E0-871D-21E47AABB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8D05E7-7D83-EDD6-2E4E-778DE2B66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2596156-873A-E3B4-44B9-18349AD60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E6423DD-D166-606E-0DE8-C85CDA41B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51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BC5B82B-9EDF-93CD-1677-073EA04313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A0D0FED-1BC7-31CC-34A5-4AE535123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E9A7A82-FA22-B23B-7FF5-7155A1482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E1E68C8-2AF0-5154-4A74-237025407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E1DFBE2-524F-2FE5-01BF-797E76908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0357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051C29-ACD2-75A0-2C39-2A4E981382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262F7C4-2B1D-1626-9B97-D0892E51E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54B0636-18CC-1543-CDA2-A5B560937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49CC144-1BB0-37C2-8A7D-60DA40A5A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4C34899-3F3C-7474-BEF5-1B8F8D14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3642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E64B03-26BA-0A56-0C5E-28F496935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F724BF-25FB-5175-799B-AA2103D4A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D73373D-BEC3-3C59-6059-95F5156EA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D0BD6C3-B717-F609-03CE-D76F06BFD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A527F63-D022-0985-FADD-27D45B8BF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811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1054315-2DCA-2C7A-536C-9FA02504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52BE84E-3ED6-B094-1EED-038287F11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C85F738-8162-1879-17E1-9F0E8D081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7068F45-CFFB-2D11-59A1-E3EBBF3E8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19E18D1-6B1A-350D-FDB1-3FAF54B4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9816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66E1090-9C09-EA90-F030-2DC92B7B2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28966F8-0B7B-DA32-030B-1153AA8E2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9CCD84F-28F7-EB0F-F0F8-BD1C5CBAC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8DFB933-E4D4-ADE4-A371-CE77235EE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7E80D6E-0E44-7C65-15B0-D59CAE427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F3E4F05-BB36-02EE-ED7F-46E315CFA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26591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53419E1-09BC-F14C-B0A7-8A985F4C3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3A27287-6558-98B3-F16B-3D73B5718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65FFF97-48AE-7173-0D61-522E47A48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1E94250-41AC-DE8E-D349-0DC2C692E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6D30FF9-7E17-8104-8FA3-CD118EDD1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A50B8D6-7406-6CCA-4E23-D8E48F2D9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103F144-CEB0-B395-FB5F-6CAAE27E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DD5972C7-40F3-3DBC-3696-3CE3C69E4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8535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42581F-7343-0D56-CBD4-419330A38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0A94095-FFE0-D8A8-FAAA-A0E6A4A47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E52F436-38DC-0ABF-D6BF-A0DDA03B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50A9277-A607-FCBA-EF3F-EF31E4E6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7965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7D9C75F-581B-7B99-1E04-968326842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420479E-6EA0-4E76-0D93-456764DAB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0569C8B-C82D-A69F-8109-8E9F16CF9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4243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F99DF4-27FD-3224-11EB-EDD354322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4E7556-A2AC-5A0B-5522-74B90DBE5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69F8925-F60D-4771-7987-FADC87BA0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1507E15-1556-F05B-5EFF-44A87DC49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FDF8FEE-CBCB-740B-2556-56A05295A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FC1B5B7-DF5A-E35A-383D-D6E783553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931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69492B-2F2A-6C73-BCE6-88FBDB23E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D268B9-0E7B-BCC7-778B-F11DCACA3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FD29756-006D-A47A-7B04-2FD9235C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172AA64-74D3-6731-221F-F409ADE6A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E973147-4BD2-BB08-CA98-59C7A60FC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6985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E84837-6793-58A3-AA22-CAD1983CB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7772281D-96B2-8F04-E848-C3F7D35FF5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AF0A67F-2472-A679-CA28-4D25AAE6A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B18A342-D063-6226-1AE9-A25CADF95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76C52F1-FF21-2953-F1FA-E4035BCD1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EBF0887-A109-823A-14DA-D2C60FEE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648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595B80-B69F-4B4A-7854-4E012466B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2E6BC5F-74F8-6A99-161C-A63AC0464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86A2CAE-2B9F-3DE4-535F-3B0277683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7FD0311-C895-BB08-354A-CCC8E75DD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0CDCB56-9846-392F-9604-3458D8DFA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3000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77D3A4A-76E7-39A7-9B5B-D4AF30A5C6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AF1ED3F-986B-2D92-FDE2-D2FA73116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2294CAC-FE7E-5D06-193A-43098F68E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F904C0B-C387-FE0D-009A-9E16185C0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0B66466-3B35-4D3F-1D41-9316F3DD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6783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BFF527-1417-2507-2851-0E7802BC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AA6AD8B-9214-F974-25F9-E48B142F4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3CD7647-9B0D-54D3-E612-1F7216326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793A937-3185-A748-1B93-F116BF982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7316FED-F7BD-FB2A-ECD4-83CF3F707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6880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DCE799-7810-83CE-50DF-543BC52D9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D9924F6-22A7-BAD1-9C62-DF52AF1203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16279BF-16A2-B546-2894-FB85CC677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5C67732-A76C-843C-B717-078E9A5F2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EB444FA-063C-B755-C1FA-2B333A8E9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72380D4-8507-5C72-A52E-07583B83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9974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8C4A5A4-3930-494D-ADA7-74196DCB6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39811AA-1768-9FAB-8A52-1303A2D98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E00CDE6-21CA-957D-083D-6A6D74C460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FEF5E3F-FDD5-6577-C317-B89A357C4C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05AD167-06E1-0B13-2596-B7FD26819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D3EC4277-BF97-8EBB-E87F-9CED5CB32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1DABFD2-6F31-BAE5-9DEC-374A1A47D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A4C275D-F11C-B336-B9BB-8A5A303FE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452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AD2231-21EE-3A1E-8539-A2AAC2065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D0938596-7007-85DA-AFE3-FD98C3132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E3B0704-1A63-2AAC-88B1-D2E250354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92148C17-DDA0-787A-BBE4-B0F59F425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602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6271C70-C7A9-D277-EE5D-36B3EC295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0FE7EAF3-1B92-C719-6820-12F1B0AD2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07CC7B0-0EAB-9B54-21C8-34C0D6845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3652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7711D-1B07-A61F-F66B-FCDA1A4E9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56A4F9-5583-24B2-4F82-ED8C48EF4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8B80C67-4563-CC7C-8B3D-634593A77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81EFEA7-FE99-F364-1FCF-65896FC32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B13CDED-6A8F-0294-4155-A9033EC92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3BD2C91-0090-AE73-3B6E-FAD7141B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983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D7F1A8-C65B-3BC5-B1A7-36B59B708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650353E-4BFA-5E6F-AA18-70F46FB26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6C1AC16-4FDB-2B07-8BBC-C996B79D2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F114B1A-168A-480E-18AD-30F7266DF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31BE67E-FBE8-297B-E591-643BFE84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7B9E97E-3ED5-28A0-5790-39A46DF48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465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727A7A7-FC63-43CA-4852-DC5D86D69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E340ABE-68AB-2C74-5BA3-CA899C6FF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FC48C8-C8F1-DFC1-8E22-A38001D17F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A98786-E0DA-4751-856F-6DA9EE7BF752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6D6AA8F-CFC6-9255-6E95-28997CF6F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B1B2B3B-01F5-CB0F-A96D-F00FCC0B2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D3044F-2E0F-4326-9F9E-DE278A1271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174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CCCAA3B-AF3E-B20D-8406-6C1618450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24B7080-925C-24FE-5FCE-EAFAC0397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4CA9C0C-AD36-3830-FAEE-685DA9650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929A81-C4D6-4E88-9B2D-DE1ECBCF1164}" type="datetimeFigureOut">
              <a:rPr lang="nb-NO" smtClean="0"/>
              <a:t>11.08.2026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A56623D-2DFB-A9FE-3A6B-FC746216F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1D5F914-B3B2-290B-CB2B-DE15CB7F5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6A161A-0976-4707-B21D-E44B8BCEDF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657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A24F7930-D75C-41E5-416F-879A5A8BF3B9}"/>
              </a:ext>
            </a:extLst>
          </p:cNvPr>
          <p:cNvSpPr txBox="1"/>
          <p:nvPr/>
        </p:nvSpPr>
        <p:spPr>
          <a:xfrm>
            <a:off x="855405" y="599767"/>
            <a:ext cx="9104671" cy="3972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Aft>
                <a:spcPts val="1350"/>
              </a:spcAft>
              <a:buNone/>
            </a:pPr>
            <a:r>
              <a:rPr lang="nb-NO" b="0" i="0" dirty="0">
                <a:solidFill>
                  <a:srgbClr val="4A5B65"/>
                </a:solidFill>
                <a:effectLst/>
                <a:latin typeface="Inter"/>
              </a:rPr>
              <a:t>Egenevaluering er et effektivt verktøy i </a:t>
            </a:r>
            <a:r>
              <a:rPr lang="nb-NO" b="0" i="0" dirty="0" err="1">
                <a:solidFill>
                  <a:srgbClr val="4A5B65"/>
                </a:solidFill>
                <a:effectLst/>
                <a:latin typeface="Inter"/>
              </a:rPr>
              <a:t>onboarding</a:t>
            </a:r>
            <a:r>
              <a:rPr lang="nb-NO" b="0" i="0" dirty="0">
                <a:solidFill>
                  <a:srgbClr val="4A5B65"/>
                </a:solidFill>
                <a:effectLst/>
                <a:latin typeface="Inter"/>
              </a:rPr>
              <a:t>. Det gjør den nyansatte mer bevisst på egen læring — og gir leder bedre innsikt i hvor det trengs støtte.</a:t>
            </a:r>
          </a:p>
          <a:p>
            <a:pPr marL="0" marR="0" indent="0" algn="l">
              <a:spcAft>
                <a:spcPts val="900"/>
              </a:spcAft>
              <a:buNone/>
            </a:pPr>
            <a:r>
              <a:rPr lang="nb-NO" b="1" i="0" cap="all" dirty="0">
                <a:solidFill>
                  <a:srgbClr val="D96A2C"/>
                </a:solidFill>
                <a:effectLst/>
                <a:latin typeface="Inter"/>
              </a:rPr>
              <a:t>Slik gjør du det</a:t>
            </a:r>
          </a:p>
          <a:p>
            <a:pPr marL="342900" marR="0" lvl="0" indent="-342900" algn="l">
              <a:spcAft>
                <a:spcPts val="1350"/>
              </a:spcAft>
              <a:buFont typeface="+mj-lt"/>
              <a:buAutoNum type="arabicPeriod"/>
            </a:pPr>
            <a:r>
              <a:rPr lang="nb-NO" b="0" i="0" dirty="0">
                <a:solidFill>
                  <a:srgbClr val="143B48"/>
                </a:solidFill>
                <a:effectLst/>
                <a:latin typeface="Inter"/>
              </a:rPr>
              <a:t>Skriv ut egenevalueringsskjemaet.</a:t>
            </a:r>
          </a:p>
          <a:p>
            <a:pPr marL="342900" marR="0" lvl="0" indent="-342900" algn="l">
              <a:spcAft>
                <a:spcPts val="1350"/>
              </a:spcAft>
              <a:buFont typeface="+mj-lt"/>
              <a:buAutoNum type="arabicPeriod"/>
            </a:pPr>
            <a:r>
              <a:rPr lang="nb-NO" b="0" i="0" dirty="0">
                <a:solidFill>
                  <a:srgbClr val="143B48"/>
                </a:solidFill>
                <a:effectLst/>
                <a:latin typeface="Inter"/>
              </a:rPr>
              <a:t>Forklar hensikten, og sett av tid og rom slik at den nytilsatte får anledning til å reflektere og fylle ut.</a:t>
            </a:r>
          </a:p>
          <a:p>
            <a:pPr marL="342900" marR="0" lvl="0" indent="-342900" algn="l">
              <a:spcAft>
                <a:spcPts val="1350"/>
              </a:spcAft>
              <a:buFont typeface="+mj-lt"/>
              <a:buAutoNum type="arabicPeriod"/>
            </a:pPr>
            <a:r>
              <a:rPr lang="nb-NO" b="0" i="0" dirty="0">
                <a:solidFill>
                  <a:srgbClr val="143B48"/>
                </a:solidFill>
                <a:effectLst/>
                <a:latin typeface="Inter"/>
              </a:rPr>
              <a:t>Inviter til en prat i etterkant. Bruk samtalen til å utforske utfordringer, gi konkrete tilbakemeldinger, justere opplæringsplanen, tydeliggjøre rolleforventninger — og anerkjenne det som faktisk går bra.</a:t>
            </a:r>
          </a:p>
          <a:p>
            <a:pPr marL="0" marR="0" indent="0" algn="l">
              <a:spcAft>
                <a:spcPts val="1350"/>
              </a:spcAft>
              <a:buNone/>
            </a:pPr>
            <a:r>
              <a:rPr lang="nb-NO" b="1" i="0" dirty="0">
                <a:solidFill>
                  <a:srgbClr val="0E2F3A"/>
                </a:solidFill>
                <a:effectLst/>
                <a:latin typeface="Inter"/>
              </a:rPr>
              <a:t>En 10-minutters prat ukentlig kan være alt som trengs:</a:t>
            </a:r>
            <a:r>
              <a:rPr lang="nb-NO" b="0" i="0" dirty="0">
                <a:solidFill>
                  <a:srgbClr val="4A5B65"/>
                </a:solidFill>
                <a:effectLst/>
                <a:latin typeface="Inter"/>
              </a:rPr>
              <a:t> Hvordan går det? Hva har vært lett? Hva har vært vanskelig? Hva trenger du mer av?</a:t>
            </a:r>
          </a:p>
        </p:txBody>
      </p:sp>
    </p:spTree>
    <p:extLst>
      <p:ext uri="{BB962C8B-B14F-4D97-AF65-F5344CB8AC3E}">
        <p14:creationId xmlns:p14="http://schemas.microsoft.com/office/powerpoint/2010/main" val="96121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E56814B1-10F7-CA00-D701-50775C750F48}"/>
              </a:ext>
            </a:extLst>
          </p:cNvPr>
          <p:cNvSpPr txBox="1"/>
          <p:nvPr/>
        </p:nvSpPr>
        <p:spPr>
          <a:xfrm>
            <a:off x="688258" y="376084"/>
            <a:ext cx="10992464" cy="5062924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b="1" dirty="0">
                <a:solidFill>
                  <a:prstClr val="black"/>
                </a:solidFill>
                <a:latin typeface="Barlow"/>
              </a:rPr>
              <a:t>Mestring og </a:t>
            </a:r>
            <a:r>
              <a:rPr lang="nb-NO" b="1" dirty="0" err="1">
                <a:solidFill>
                  <a:prstClr val="black"/>
                </a:solidFill>
                <a:latin typeface="Barlow"/>
              </a:rPr>
              <a:t>rollefortåelse</a:t>
            </a:r>
            <a:r>
              <a:rPr lang="nb-NO" b="1" dirty="0">
                <a:solidFill>
                  <a:prstClr val="black"/>
                </a:solidFill>
                <a:latin typeface="Barlow"/>
              </a:rPr>
              <a:t>: Egenevaluering.</a:t>
            </a:r>
          </a:p>
          <a:p>
            <a:pPr algn="ctr"/>
            <a:endParaRPr lang="nb-NO" b="1" dirty="0">
              <a:solidFill>
                <a:prstClr val="black"/>
              </a:solidFill>
              <a:latin typeface="Barlow"/>
            </a:endParaRPr>
          </a:p>
          <a:p>
            <a:r>
              <a:rPr lang="nb-NO" b="0" i="0" dirty="0">
                <a:effectLst/>
                <a:latin typeface="Segoe UI" panose="020B0502040204020203" pitchFamily="34" charset="0"/>
              </a:rPr>
              <a:t>Egenevaluering er et enkelt verktøy som gjør det lettere for deg å se hva du mestrer, og hva du trenger mer støtte i. Det gir deg bedre kontroll på egen utvikling – og gjør det enklere for lederen eller mentoren din å følge deg opp.</a:t>
            </a:r>
          </a:p>
          <a:p>
            <a:endParaRPr lang="nb-NO" dirty="0"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nb-NO" b="1" i="0" dirty="0">
                <a:effectLst/>
                <a:latin typeface="Segoe UI" panose="020B0502040204020203" pitchFamily="34" charset="0"/>
              </a:rPr>
              <a:t>Slik bruker du egenevaluering for å sikre mestring: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nb-NO" b="0" i="0" dirty="0">
                <a:effectLst/>
                <a:latin typeface="Segoe UI" panose="020B0502040204020203" pitchFamily="34" charset="0"/>
              </a:rPr>
              <a:t>Tenk gjennom hva du får til bra, hva som er litt utfordrende, og hva du trenger mer trening i.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nb-NO" b="0" i="0" dirty="0">
                <a:effectLst/>
                <a:latin typeface="Segoe UI" panose="020B0502040204020203" pitchFamily="34" charset="0"/>
              </a:rPr>
              <a:t>Vær ærlig – det handler om læring, ikke vurdering.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nb-NO" b="0" i="0" dirty="0">
                <a:effectLst/>
                <a:latin typeface="Segoe UI" panose="020B0502040204020203" pitchFamily="34" charset="0"/>
              </a:rPr>
              <a:t>Brukes en enkel skala (f.eks. 1–6) for å vise hvor trygg du er på ulike oppgaver</a:t>
            </a:r>
          </a:p>
          <a:p>
            <a:pPr fontAlgn="t">
              <a:lnSpc>
                <a:spcPts val="1500"/>
              </a:lnSpc>
            </a:pPr>
            <a:endParaRPr lang="nb-NO" b="0" i="0" dirty="0"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</a:pPr>
            <a:endParaRPr lang="nb-NO" dirty="0"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nb-NO" b="0" i="0" dirty="0">
                <a:effectLst/>
                <a:latin typeface="Segoe UI" panose="020B0502040204020203" pitchFamily="34" charset="0"/>
              </a:rPr>
              <a:t>Egenevalueringen kan du senere bruke i samtaler med lederen din. Dette som utgangspunkt for å få: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nb-NO" b="0" i="0" dirty="0">
                <a:effectLst/>
                <a:latin typeface="Segoe UI" panose="020B0502040204020203" pitchFamily="34" charset="0"/>
              </a:rPr>
              <a:t>avklart det du lurer på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nb-NO" b="0" i="0" dirty="0">
                <a:effectLst/>
                <a:latin typeface="Segoe UI" panose="020B0502040204020203" pitchFamily="34" charset="0"/>
              </a:rPr>
              <a:t>støtte der du trenger det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nb-NO" b="0" i="0" dirty="0">
                <a:effectLst/>
                <a:latin typeface="Segoe UI" panose="020B0502040204020203" pitchFamily="34" charset="0"/>
              </a:rPr>
              <a:t>planlagt neste steg i læringen</a:t>
            </a:r>
          </a:p>
          <a:p>
            <a:endParaRPr lang="nb-NO" b="1" dirty="0">
              <a:solidFill>
                <a:prstClr val="black"/>
              </a:solidFill>
              <a:latin typeface="Barlow"/>
            </a:endParaRPr>
          </a:p>
          <a:p>
            <a:endParaRPr lang="nb-NO" b="1" dirty="0">
              <a:solidFill>
                <a:prstClr val="black"/>
              </a:solidFill>
              <a:latin typeface="Barlow"/>
            </a:endParaRPr>
          </a:p>
          <a:p>
            <a:endParaRPr lang="nb-NO" b="1" dirty="0">
              <a:solidFill>
                <a:prstClr val="black"/>
              </a:solidFill>
              <a:latin typeface="Barlow"/>
            </a:endParaRPr>
          </a:p>
          <a:p>
            <a:endParaRPr lang="nb-NO" b="1" dirty="0">
              <a:solidFill>
                <a:prstClr val="black"/>
              </a:solidFill>
              <a:latin typeface="Barlow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98308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627E3-3A46-0FB2-156B-3BFF96240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DC569BC3-6577-4E25-1E20-0253B2AC25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536067"/>
              </p:ext>
            </p:extLst>
          </p:nvPr>
        </p:nvGraphicFramePr>
        <p:xfrm>
          <a:off x="33556" y="83890"/>
          <a:ext cx="12124888" cy="671193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062444">
                  <a:extLst>
                    <a:ext uri="{9D8B030D-6E8A-4147-A177-3AD203B41FA5}">
                      <a16:colId xmlns:a16="http://schemas.microsoft.com/office/drawing/2014/main" val="1099903131"/>
                    </a:ext>
                  </a:extLst>
                </a:gridCol>
                <a:gridCol w="1010407">
                  <a:extLst>
                    <a:ext uri="{9D8B030D-6E8A-4147-A177-3AD203B41FA5}">
                      <a16:colId xmlns:a16="http://schemas.microsoft.com/office/drawing/2014/main" val="419952590"/>
                    </a:ext>
                  </a:extLst>
                </a:gridCol>
                <a:gridCol w="1010408">
                  <a:extLst>
                    <a:ext uri="{9D8B030D-6E8A-4147-A177-3AD203B41FA5}">
                      <a16:colId xmlns:a16="http://schemas.microsoft.com/office/drawing/2014/main" val="670149231"/>
                    </a:ext>
                  </a:extLst>
                </a:gridCol>
                <a:gridCol w="1010407">
                  <a:extLst>
                    <a:ext uri="{9D8B030D-6E8A-4147-A177-3AD203B41FA5}">
                      <a16:colId xmlns:a16="http://schemas.microsoft.com/office/drawing/2014/main" val="2764876568"/>
                    </a:ext>
                  </a:extLst>
                </a:gridCol>
                <a:gridCol w="1010407">
                  <a:extLst>
                    <a:ext uri="{9D8B030D-6E8A-4147-A177-3AD203B41FA5}">
                      <a16:colId xmlns:a16="http://schemas.microsoft.com/office/drawing/2014/main" val="1318969392"/>
                    </a:ext>
                  </a:extLst>
                </a:gridCol>
                <a:gridCol w="1010408">
                  <a:extLst>
                    <a:ext uri="{9D8B030D-6E8A-4147-A177-3AD203B41FA5}">
                      <a16:colId xmlns:a16="http://schemas.microsoft.com/office/drawing/2014/main" val="266333026"/>
                    </a:ext>
                  </a:extLst>
                </a:gridCol>
                <a:gridCol w="1010407">
                  <a:extLst>
                    <a:ext uri="{9D8B030D-6E8A-4147-A177-3AD203B41FA5}">
                      <a16:colId xmlns:a16="http://schemas.microsoft.com/office/drawing/2014/main" val="3908955842"/>
                    </a:ext>
                  </a:extLst>
                </a:gridCol>
              </a:tblGrid>
              <a:tr h="594536">
                <a:tc gridSpan="7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dirty="0"/>
                        <a:t>Motivasjon og forpliktelse til arbeidsplassen og arbeidsoppgaver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dirty="0"/>
                        <a:t>Rolleforståelse og oppgaver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526307"/>
                  </a:ext>
                </a:extLst>
              </a:tr>
              <a:tr h="479769">
                <a:tc>
                  <a:txBody>
                    <a:bodyPr/>
                    <a:lstStyle/>
                    <a:p>
                      <a:r>
                        <a:rPr lang="nb-NO" dirty="0"/>
                        <a:t>Påstand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b-NO" dirty="0"/>
                        <a:t>Noen ganger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b-NO" dirty="0"/>
                        <a:t>Som oftest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b-NO" dirty="0"/>
                        <a:t>Alltid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073860"/>
                  </a:ext>
                </a:extLst>
              </a:tr>
              <a:tr h="428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effectLst/>
                        </a:rPr>
                        <a:t>Jeg møter på jobb i tide og er klar til å starte arbeidsdagen……</a:t>
                      </a:r>
                    </a:p>
                    <a:p>
                      <a:endParaRPr lang="nb-NO" sz="1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637053"/>
                  </a:ext>
                </a:extLst>
              </a:tr>
              <a:tr h="428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effectLst/>
                        </a:rPr>
                        <a:t>Jeg er godt kjent med og forstår arbeidsplassens rutiner og retningslinjer…..</a:t>
                      </a:r>
                    </a:p>
                    <a:p>
                      <a:endParaRPr lang="nb-NO" sz="1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420520"/>
                  </a:ext>
                </a:extLst>
              </a:tr>
              <a:tr h="428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effectLst/>
                        </a:rPr>
                        <a:t>Jeg tar initiativ til å løse arbeidsoppgaver uten å vente på instruksjoner….</a:t>
                      </a:r>
                    </a:p>
                    <a:p>
                      <a:endParaRPr lang="nb-NO" sz="1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517048"/>
                  </a:ext>
                </a:extLst>
              </a:tr>
              <a:tr h="463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effectLst/>
                        </a:rPr>
                        <a:t>Jeg ser frem til å gå på jobb og føler at jeg bidrar til noe meningsfullt…… </a:t>
                      </a:r>
                    </a:p>
                    <a:p>
                      <a:endParaRPr lang="nb-NO" sz="1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119707"/>
                  </a:ext>
                </a:extLst>
              </a:tr>
              <a:tr h="428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effectLst/>
                        </a:rPr>
                        <a:t>Jeg har oversikt over mine hovedoppgaver………</a:t>
                      </a:r>
                    </a:p>
                    <a:p>
                      <a:endParaRPr lang="nb-NO" sz="12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386511"/>
                  </a:ext>
                </a:extLst>
              </a:tr>
              <a:tr h="4265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effectLst/>
                        </a:rPr>
                        <a:t>Jeg forstår hva som forventes av meg i arbeidet/oppgavene jeg skal utføre….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346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dirty="0">
                          <a:effectLst/>
                          <a:latin typeface="Arial" panose="020B0604020202020204" pitchFamily="34" charset="0"/>
                        </a:rPr>
                        <a:t>Jeg vet hvem jeg skal samarbeide med og hvorfor……</a:t>
                      </a:r>
                      <a:endParaRPr lang="nb-NO" sz="1100" b="0" i="0" dirty="0">
                        <a:effectLst/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123750"/>
                  </a:ext>
                </a:extLst>
              </a:tr>
              <a:tr h="4362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i="0" dirty="0">
                          <a:effectLst/>
                          <a:latin typeface="+mn-lt"/>
                        </a:rPr>
                        <a:t>Jeg vet hvem jeg skal spørre om hjelp…….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0" dirty="0"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6762490"/>
                  </a:ext>
                </a:extLst>
              </a:tr>
              <a:tr h="4043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i="0" dirty="0">
                          <a:effectLst/>
                          <a:latin typeface="+mn-lt"/>
                        </a:rPr>
                        <a:t>Jeg får tilstrekkelig opplæring i relevante rutiner og systemer…..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602737"/>
                  </a:ext>
                </a:extLst>
              </a:tr>
              <a:tr h="3917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effectLst/>
                        </a:rPr>
                        <a:t>Jeg opplever at jeg utvikler meg i jobben min, og lærer nye ting/får nye ansvarsoppgaver…</a:t>
                      </a:r>
                      <a:endParaRPr lang="nb-NO" sz="1200" b="0" i="0" dirty="0"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0" dirty="0"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406961"/>
                  </a:ext>
                </a:extLst>
              </a:tr>
              <a:tr h="3540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100" b="0" i="0" dirty="0">
                          <a:effectLst/>
                          <a:latin typeface="Arial" panose="020B0604020202020204" pitchFamily="34" charset="0"/>
                        </a:rPr>
                        <a:t>Jeg </a:t>
                      </a:r>
                      <a:r>
                        <a:rPr lang="nb-NO" sz="1100" b="0" i="0" dirty="0">
                          <a:effectLst/>
                          <a:latin typeface="+mn-lt"/>
                        </a:rPr>
                        <a:t>får </a:t>
                      </a:r>
                      <a:r>
                        <a:rPr lang="nb-NO" sz="1200" b="0" i="0" dirty="0">
                          <a:effectLst/>
                          <a:latin typeface="+mn-lt"/>
                        </a:rPr>
                        <a:t>positive tilbakemeldinger på oppgaver jeg har utført</a:t>
                      </a:r>
                      <a:r>
                        <a:rPr lang="nb-NO" sz="1200" dirty="0">
                          <a:latin typeface="+mn-lt"/>
                        </a:rPr>
                        <a:t>…</a:t>
                      </a:r>
                      <a:endParaRPr lang="nb-NO" sz="1200" b="0" i="0" dirty="0"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200" b="0" dirty="0">
                        <a:effectLst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78763"/>
                  </a:ext>
                </a:extLst>
              </a:tr>
              <a:tr h="3540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effectLst/>
                        </a:rPr>
                        <a:t>Jeg opplever tilhørighet og støtte fra kollegaer og  team jeg samarbeider med….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211720"/>
                  </a:ext>
                </a:extLst>
              </a:tr>
              <a:tr h="3540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0" dirty="0">
                          <a:effectLst/>
                        </a:rPr>
                        <a:t>Jeg opplever trygghet i dialog med min mentor og/eller nærmeste leder….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441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785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C4779C33-A962-6B42-F5EB-56D6D68F3C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85842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533763077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475267719"/>
                    </a:ext>
                  </a:extLst>
                </a:gridCol>
              </a:tblGrid>
              <a:tr h="3515170"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tx1"/>
                          </a:solidFill>
                        </a:rPr>
                        <a:t>Her kan du skrive arbeidsoppgaver du liker godt, og som du opplever at du mestrer: Hvorfor?</a:t>
                      </a:r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b="0" dirty="0">
                          <a:solidFill>
                            <a:schemeClr val="tx1"/>
                          </a:solidFill>
                        </a:rPr>
                        <a:t>Her kan du skrive arbeidsoppgaver du synes er spennende og som du liker, men som du ikke mestrer så godt: Hvorfor?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236322"/>
                  </a:ext>
                </a:extLst>
              </a:tr>
              <a:tr h="3342830">
                <a:tc>
                  <a:txBody>
                    <a:bodyPr/>
                    <a:lstStyle/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r>
                        <a:rPr lang="nb-NO" dirty="0"/>
                        <a:t>Her kan du skrive arbeidsoppgaver du mestrer, men som du ikke liker så godt: Hvorfor?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endParaRPr lang="nb-NO" dirty="0"/>
                    </a:p>
                    <a:p>
                      <a:r>
                        <a:rPr lang="nb-NO" dirty="0"/>
                        <a:t>Her kan du skrive arbeidsoppgaver som du ikke liker, og som du heller ikke mestrer </a:t>
                      </a:r>
                      <a:r>
                        <a:rPr lang="nb-NO" dirty="0" err="1"/>
                        <a:t>idag</a:t>
                      </a:r>
                      <a:r>
                        <a:rPr lang="nb-NO" dirty="0"/>
                        <a:t>: Hvorfor?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513037"/>
                  </a:ext>
                </a:extLst>
              </a:tr>
            </a:tbl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10BCAF0-6FC1-21A6-DE20-93ECCB278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0043483"/>
              </p:ext>
            </p:extLst>
          </p:nvPr>
        </p:nvGraphicFramePr>
        <p:xfrm>
          <a:off x="5179961" y="2788401"/>
          <a:ext cx="1832077" cy="1517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7480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df15bfe-616f-49eb-bf8f-6269de7f40a1}" enabled="1" method="Privileged" siteId="{62366534-1ec3-4962-8869-9b5535279d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611</Words>
  <Application>Microsoft Office PowerPoint</Application>
  <PresentationFormat>Widescreen</PresentationFormat>
  <Paragraphs>149</Paragraphs>
  <Slides>4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4</vt:i4>
      </vt:variant>
    </vt:vector>
  </HeadingPairs>
  <TitlesOfParts>
    <vt:vector size="12" baseType="lpstr">
      <vt:lpstr>Aptos</vt:lpstr>
      <vt:lpstr>Aptos Display</vt:lpstr>
      <vt:lpstr>Arial</vt:lpstr>
      <vt:lpstr>Barlow</vt:lpstr>
      <vt:lpstr>Inter</vt:lpstr>
      <vt:lpstr>Segoe UI</vt:lpstr>
      <vt:lpstr>Office-tema</vt:lpstr>
      <vt:lpstr>1_Office-tema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Severeide, Iren Kvernland</dc:creator>
  <cp:lastModifiedBy>Severeide, Iren Kvernland</cp:lastModifiedBy>
  <cp:revision>1</cp:revision>
  <dcterms:created xsi:type="dcterms:W3CDTF">2026-03-11T10:48:29Z</dcterms:created>
  <dcterms:modified xsi:type="dcterms:W3CDTF">2026-08-11T13:05:11Z</dcterms:modified>
</cp:coreProperties>
</file>