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1879" r:id="rId2"/>
    <p:sldId id="358" r:id="rId3"/>
    <p:sldId id="1880" r:id="rId4"/>
    <p:sldId id="359" r:id="rId5"/>
    <p:sldId id="360" r:id="rId6"/>
    <p:sldId id="361" r:id="rId7"/>
    <p:sldId id="362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47CE9-F545-45A1-A2A6-040C7FE13147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E9FF7-09F7-4188-8DB8-DD3F5FF7B0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9946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vno-my.sharepoint.com/:p:/r/personal/iren_kvernland_severeide_nav_no/Documents/Dokumenter/Prosjekter/ABC%20-%20forsterket%20onboarding/Verkt%C3%B8y%20forsterket%20oppf%C3%B8lging/Mentorrefleksjon.pptx?d=w0e88010e15ec4135acd4340855c7cee2&amp;csf=1&amp;web=1&amp;e=jkcO2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D0332-602B-54C5-9C00-FBF78B832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CDABD237-64B9-776F-B9CE-1DE7DE0EF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407638F-A54E-A0EB-C24B-4A07D3CEF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>
                <a:hlinkClick r:id="rId3"/>
              </a:rPr>
              <a:t>Mentorrefleksjon.pptx</a:t>
            </a:r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8C48EA5-6F53-9FBD-9DA2-D6D12529E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7D6C5C-060D-46B5-BB3C-4F8B5ACFF16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69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0BCE78-FD31-094E-4C1A-4366D87D5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A014CCA-B599-379E-009E-EB17CCD28A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8B3527C-DE33-295E-2D4C-1257DA2A2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A12A6BE-5FEC-68B7-888A-8463B14CF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0E24EF-0BFE-1963-177D-848A186F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6793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99A080-61AD-0A7A-A857-F2FE73459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E274400-5FE0-DAA8-29B1-601CD524E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B43EA4-EC12-3195-1045-922947D2B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FEB6A06-1ADD-7D68-681E-57B0AE407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975C73-2DAB-478F-FABA-F6E096A35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1197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F96BDAF-2B7E-5143-1D40-FEF452379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51766AD-89D8-8BBE-AC38-B358D81F3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B88FCA0-5ADC-2E51-E4AE-5C66618EC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659183B-64A9-29BA-A253-692352717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810AF98-6674-A4D3-AFC8-C96251776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104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36C8E6-0FC8-C461-0609-C7AC2AF3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C2C453-EBCF-3507-867F-478CA2D07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D486AAA-B68C-D137-71B4-60C68CB3D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4486A7F-99F9-26D8-2D07-BD8CA1106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20BDF40-2BDE-4500-0437-5BA837C30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454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BA84C1-1EBB-3C89-38DE-02BC7D156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1CEDBB9-61B3-82AA-908D-54B10EF36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91D066B-ADD5-3D2A-BDE3-D87D2F9CC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39C7B30-EA59-2262-65C1-1CC056A3E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BB54E05-84C6-220C-2945-0D3DC8911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863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47FBD8-AA54-A794-6D9C-A898808C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45EBC8-2934-718F-2779-AFE9F5F338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C944CB1-BB24-6298-1805-7C914D3D0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B45BF6D-D337-E97E-D1E1-C4FD1895E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AF9F9B7-01EF-AB89-AAEF-3D965E454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1A70281-C3D4-BA19-67A6-50B802F3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376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A28697-B31E-1EDC-CDB0-FEEF90AE7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232A3A0-0A22-DA79-A91B-C66D77958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9E97F4C-09EA-76F5-90EF-110BF97DB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1B2C301-9082-DF59-2D9A-79D750668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6713658-C7B0-B842-300A-9C5C8FB3A9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CFFFA9B-5183-26EE-896F-6B450360A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162AFCC-D2F8-E6D5-C3EA-3B2ED9878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5FFF2F17-C7E9-C237-4351-8EFD8E0A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1268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B15657-2596-E9AA-B777-9CC774B22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C06FCEB-F81D-F148-22FF-AA0C69819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FBF74FC-1893-93BC-1A5F-C3161678F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5B32965-1905-39AD-199F-6869B184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0344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53DEC36-5736-D54F-E806-E9CAEA6E3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B2418AA-C20B-BCB6-CC29-F0360B1B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34414C7-2A25-651A-49A6-6D7317E44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583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C05238-BC4D-E6E8-E85D-F8A751666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A18E03-8E7A-1EB0-42D5-561F97446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59ADEFA-3382-8A07-6ABC-5F9BE05EA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330EF34-B195-54DA-9AF9-7D14AF0D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140952-EE90-566B-62B5-2326666F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7CD89BE-852C-CE34-0613-A4E4541FF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052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7688D42-CCA8-D515-6741-7624A0FD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AEC5195-0898-25BD-892F-1DBBFB84DA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2A5B69-6F2D-7742-7F1E-62F2F991C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1A0F6BE-C2E0-E7CC-4D0F-8A9916CC3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C3F004F-6F10-CDA7-D737-2E9C1255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B0E307B-9721-A654-35C1-ED46AEFD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098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7528D59-FFE2-6177-5859-BB2429C20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DB73494-734C-3167-09E4-01C86FCCE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4588E6E-47FB-AD9F-37F9-757C6382E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E28DD4-D8C9-4DD2-90C8-65FC84467B3D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BC3FA4F-D979-3659-20ED-F05FF75E7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485445-E710-CEAF-AE8F-DEC2167D1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6848FE-83F4-419F-ABEF-9BD8B93C75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526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4EC7F-44E3-8031-EFDE-DBB22AB8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656B7222-C1AC-718C-6BBC-FD5BD6FFCA18}"/>
              </a:ext>
            </a:extLst>
          </p:cNvPr>
          <p:cNvSpPr/>
          <p:nvPr/>
        </p:nvSpPr>
        <p:spPr>
          <a:xfrm>
            <a:off x="6093527" y="0"/>
            <a:ext cx="60948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A8CDBF9-4FE7-7209-8F0C-A39C167465E9}"/>
              </a:ext>
            </a:extLst>
          </p:cNvPr>
          <p:cNvSpPr/>
          <p:nvPr/>
        </p:nvSpPr>
        <p:spPr>
          <a:xfrm>
            <a:off x="-1273" y="0"/>
            <a:ext cx="6094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2FA76D1-2ED9-29E0-3F62-956D9E599601}"/>
              </a:ext>
            </a:extLst>
          </p:cNvPr>
          <p:cNvSpPr/>
          <p:nvPr/>
        </p:nvSpPr>
        <p:spPr>
          <a:xfrm>
            <a:off x="6443022" y="610630"/>
            <a:ext cx="4950626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3600" b="0" i="0" u="none" strike="noStrike" kern="1200" cap="none" spc="0" normalizeH="0" baseline="0" noProof="0" dirty="0">
              <a:ln>
                <a:noFill/>
              </a:ln>
              <a:solidFill>
                <a:srgbClr val="A02B93"/>
              </a:solidFill>
              <a:effectLst/>
              <a:uLnTx/>
              <a:uFillTx/>
              <a:latin typeface="Barlow" pitchFamily="2" charset="77"/>
              <a:ea typeface="+mn-ea"/>
              <a:cs typeface="+mn-cs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C2ABA095-85BF-346D-387A-EF43B11B0D0B}"/>
              </a:ext>
            </a:extLst>
          </p:cNvPr>
          <p:cNvSpPr/>
          <p:nvPr/>
        </p:nvSpPr>
        <p:spPr>
          <a:xfrm>
            <a:off x="6667503" y="3569197"/>
            <a:ext cx="4418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b-N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</a:b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F2F8BE1-73A9-E25A-C0E2-5FC1A1E02AEF}"/>
              </a:ext>
            </a:extLst>
          </p:cNvPr>
          <p:cNvSpPr txBox="1"/>
          <p:nvPr/>
        </p:nvSpPr>
        <p:spPr>
          <a:xfrm>
            <a:off x="422825" y="2119126"/>
            <a:ext cx="477634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Mestring og rolleforståelse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Bygg mestringstro på jobben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8732989F-5FDC-0613-67AC-BF0971B01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891" y="5934802"/>
            <a:ext cx="1715788" cy="673487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468AA4AF-1913-C830-FD47-4CC375D46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594" y="6106665"/>
            <a:ext cx="1715788" cy="673487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C70DDA7-CF88-C1D7-F48F-565CEAE00DE0}"/>
              </a:ext>
            </a:extLst>
          </p:cNvPr>
          <p:cNvSpPr txBox="1"/>
          <p:nvPr/>
        </p:nvSpPr>
        <p:spPr>
          <a:xfrm>
            <a:off x="6764209" y="787195"/>
            <a:ext cx="4823184" cy="5091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1" i="0" u="none" strike="noStrike" kern="1200" cap="none" spc="0" normalizeH="0" baseline="0" noProof="0" dirty="0">
                <a:ln>
                  <a:noFill/>
                </a:ln>
                <a:solidFill>
                  <a:srgbClr val="4A5B65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Mentor og nyansatt lager sammen en arbeidssituasjon som gir gjentatte opplevelser av mestring. Små seire bygger selvtillit som varer.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1" i="0" u="none" strike="noStrike" kern="1200" cap="all" spc="0" normalizeH="0" baseline="0" noProof="0" dirty="0">
                <a:ln>
                  <a:noFill/>
                </a:ln>
                <a:solidFill>
                  <a:srgbClr val="D96A2C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Slik gjør du det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143B48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Finn ut hva den nyansatte er skikkelig god på.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143B48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Sett mestringsmål sammen.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143B48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Deleger et reelt ansvar og oppgaver som er passe utfordrende.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143B48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Avklar forventninger. Kommuniser hva ansvaret og oppgavene krever, og hva som er godt nok.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143B48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Gi den nyansatte muligheten til selv å finne løsninger.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143B48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Gi tilstrekkelig støtte for å løse oppgavene.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143B48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Bryt ned store oppgaver til mindre, oppnåelige deler.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1" i="0" u="none" strike="noStrike" kern="1200" cap="none" spc="0" normalizeH="0" baseline="0" noProof="0" dirty="0">
                <a:ln>
                  <a:noFill/>
                </a:ln>
                <a:solidFill>
                  <a:srgbClr val="0E2F3A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En 10-minutters prat ukentlig kan være alt som trengs:</a:t>
            </a: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4A5B65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 Hvordan går det? Hva har vært lett? Hva har vært vanskelig? Hva trenger du mer av?</a:t>
            </a:r>
          </a:p>
        </p:txBody>
      </p:sp>
    </p:spTree>
    <p:extLst>
      <p:ext uri="{BB962C8B-B14F-4D97-AF65-F5344CB8AC3E}">
        <p14:creationId xmlns:p14="http://schemas.microsoft.com/office/powerpoint/2010/main" val="152810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7A474FE8-8CF7-8412-F092-2E8992E34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7224" y="1088136"/>
            <a:ext cx="4160520" cy="5257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Kartlegging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av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mestring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–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nytilsatt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endParaRPr kumimoji="0" lang="en-US" alt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Navn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 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__________________________   </a:t>
            </a:r>
          </a:p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Stilling: 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 </a:t>
            </a:r>
          </a:p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Enhet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avdeling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 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</a:t>
            </a:r>
          </a:p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Dato: 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_______________________</a:t>
            </a:r>
          </a:p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Vurderingsskala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 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=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Mestring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liten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grad | 2 =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Mestring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noen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grad | 3 =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Mestring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stor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grad | 4 =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Mestrer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svært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godt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| IR = Ikke relevant </a:t>
            </a: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063E653E-2FE0-66E7-D7A1-AA87BA400173}"/>
              </a:ext>
            </a:extLst>
          </p:cNvPr>
          <p:cNvGraphicFramePr>
            <a:graphicFrameLocks noGrp="1"/>
          </p:cNvGraphicFramePr>
          <p:nvPr/>
        </p:nvGraphicFramePr>
        <p:xfrm>
          <a:off x="517866" y="2812583"/>
          <a:ext cx="6281930" cy="2091230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4192469">
                  <a:extLst>
                    <a:ext uri="{9D8B030D-6E8A-4147-A177-3AD203B41FA5}">
                      <a16:colId xmlns:a16="http://schemas.microsoft.com/office/drawing/2014/main" val="3103036280"/>
                    </a:ext>
                  </a:extLst>
                </a:gridCol>
                <a:gridCol w="415219">
                  <a:extLst>
                    <a:ext uri="{9D8B030D-6E8A-4147-A177-3AD203B41FA5}">
                      <a16:colId xmlns:a16="http://schemas.microsoft.com/office/drawing/2014/main" val="3745414226"/>
                    </a:ext>
                  </a:extLst>
                </a:gridCol>
                <a:gridCol w="415219">
                  <a:extLst>
                    <a:ext uri="{9D8B030D-6E8A-4147-A177-3AD203B41FA5}">
                      <a16:colId xmlns:a16="http://schemas.microsoft.com/office/drawing/2014/main" val="1592166321"/>
                    </a:ext>
                  </a:extLst>
                </a:gridCol>
                <a:gridCol w="415219">
                  <a:extLst>
                    <a:ext uri="{9D8B030D-6E8A-4147-A177-3AD203B41FA5}">
                      <a16:colId xmlns:a16="http://schemas.microsoft.com/office/drawing/2014/main" val="2805068200"/>
                    </a:ext>
                  </a:extLst>
                </a:gridCol>
                <a:gridCol w="415219">
                  <a:extLst>
                    <a:ext uri="{9D8B030D-6E8A-4147-A177-3AD203B41FA5}">
                      <a16:colId xmlns:a16="http://schemas.microsoft.com/office/drawing/2014/main" val="2929773660"/>
                    </a:ext>
                  </a:extLst>
                </a:gridCol>
                <a:gridCol w="428585">
                  <a:extLst>
                    <a:ext uri="{9D8B030D-6E8A-4147-A177-3AD203B41FA5}">
                      <a16:colId xmlns:a16="http://schemas.microsoft.com/office/drawing/2014/main" val="221788666"/>
                    </a:ext>
                  </a:extLst>
                </a:gridCol>
              </a:tblGrid>
              <a:tr h="34516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Påstand </a:t>
                      </a:r>
                      <a:endParaRPr lang="nb-NO" sz="12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0085" marR="54228" marT="76989" marB="7698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1 </a:t>
                      </a:r>
                      <a:endParaRPr lang="nb-NO" sz="12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0085" marR="54228" marT="76989" marB="7698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2 </a:t>
                      </a:r>
                      <a:endParaRPr lang="nb-NO" sz="12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0085" marR="54228" marT="76989" marB="7698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3 </a:t>
                      </a:r>
                      <a:endParaRPr lang="nb-NO" sz="12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0085" marR="54228" marT="76989" marB="7698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4 </a:t>
                      </a:r>
                      <a:endParaRPr lang="nb-NO" sz="12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0085" marR="54228" marT="76989" marB="7698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IR </a:t>
                      </a:r>
                      <a:endParaRPr lang="nb-NO" sz="1200" b="0" i="0" cap="none" spc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00085" marR="54228" marT="76989" marB="76989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123838"/>
                  </a:ext>
                </a:extLst>
              </a:tr>
              <a:tr h="50555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Medarbeideren oppleves å ha tilstrekkelig faglig kompetanse til oppgavene </a:t>
                      </a:r>
                      <a:endParaRPr lang="nb-NO" sz="12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2932435"/>
                  </a:ext>
                </a:extLst>
              </a:tr>
              <a:tr h="50555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Medarbeideren viser forståelse for rutiner, regelverk og arbeidsprosesser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473407"/>
                  </a:ext>
                </a:extLst>
              </a:tr>
              <a:tr h="34516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Medarbeideren klarer å omsette kunnskap til praktisk arbeid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94930"/>
                  </a:ext>
                </a:extLst>
              </a:tr>
              <a:tr h="34516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Som mentor opplever jeg faglig progresjon siden oppstart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200" b="0" i="0" cap="none" spc="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1200" b="0" i="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00085" marR="54228" marT="76989" marB="76989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227537"/>
                  </a:ext>
                </a:extLst>
              </a:tr>
            </a:tbl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1216F82D-072C-4B26-DDA9-F8517DDB69D0}"/>
              </a:ext>
            </a:extLst>
          </p:cNvPr>
          <p:cNvSpPr txBox="1"/>
          <p:nvPr/>
        </p:nvSpPr>
        <p:spPr>
          <a:xfrm>
            <a:off x="334296" y="1025129"/>
            <a:ext cx="6096000" cy="762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Faglig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mestring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  <a:endParaRPr kumimoji="0" lang="en-US" alt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-22860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nb-NO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Kommentar</a:t>
            </a:r>
            <a:r>
              <a:rPr kumimoji="0" lang="en-US" alt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 </a:t>
            </a:r>
          </a:p>
        </p:txBody>
      </p:sp>
    </p:spTree>
    <p:extLst>
      <p:ext uri="{BB962C8B-B14F-4D97-AF65-F5344CB8AC3E}">
        <p14:creationId xmlns:p14="http://schemas.microsoft.com/office/powerpoint/2010/main" val="64377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A0708CC-6459-B24E-0ECD-D7EE57070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32" y="643467"/>
            <a:ext cx="11210925" cy="74483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3. 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Systemer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verktøy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endParaRPr kumimoji="0" lang="en-US" alt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15749EF-32D7-E4FD-EFDB-292619AA2C86}"/>
              </a:ext>
            </a:extLst>
          </p:cNvPr>
          <p:cNvGraphicFramePr>
            <a:graphicFrameLocks noGrp="1"/>
          </p:cNvGraphicFramePr>
          <p:nvPr/>
        </p:nvGraphicFramePr>
        <p:xfrm>
          <a:off x="102693" y="1956659"/>
          <a:ext cx="10905068" cy="2120524"/>
        </p:xfrm>
        <a:graphic>
          <a:graphicData uri="http://schemas.openxmlformats.org/drawingml/2006/table">
            <a:tbl>
              <a:tblPr firstRow="1" bandRow="1"/>
              <a:tblGrid>
                <a:gridCol w="7167956">
                  <a:extLst>
                    <a:ext uri="{9D8B030D-6E8A-4147-A177-3AD203B41FA5}">
                      <a16:colId xmlns:a16="http://schemas.microsoft.com/office/drawing/2014/main" val="3632999796"/>
                    </a:ext>
                  </a:extLst>
                </a:gridCol>
                <a:gridCol w="743400">
                  <a:extLst>
                    <a:ext uri="{9D8B030D-6E8A-4147-A177-3AD203B41FA5}">
                      <a16:colId xmlns:a16="http://schemas.microsoft.com/office/drawing/2014/main" val="216977631"/>
                    </a:ext>
                  </a:extLst>
                </a:gridCol>
                <a:gridCol w="743400">
                  <a:extLst>
                    <a:ext uri="{9D8B030D-6E8A-4147-A177-3AD203B41FA5}">
                      <a16:colId xmlns:a16="http://schemas.microsoft.com/office/drawing/2014/main" val="3209059543"/>
                    </a:ext>
                  </a:extLst>
                </a:gridCol>
                <a:gridCol w="743400">
                  <a:extLst>
                    <a:ext uri="{9D8B030D-6E8A-4147-A177-3AD203B41FA5}">
                      <a16:colId xmlns:a16="http://schemas.microsoft.com/office/drawing/2014/main" val="3153639442"/>
                    </a:ext>
                  </a:extLst>
                </a:gridCol>
                <a:gridCol w="743400">
                  <a:extLst>
                    <a:ext uri="{9D8B030D-6E8A-4147-A177-3AD203B41FA5}">
                      <a16:colId xmlns:a16="http://schemas.microsoft.com/office/drawing/2014/main" val="2572268477"/>
                    </a:ext>
                  </a:extLst>
                </a:gridCol>
                <a:gridCol w="763512">
                  <a:extLst>
                    <a:ext uri="{9D8B030D-6E8A-4147-A177-3AD203B41FA5}">
                      <a16:colId xmlns:a16="http://schemas.microsoft.com/office/drawing/2014/main" val="3644173707"/>
                    </a:ext>
                  </a:extLst>
                </a:gridCol>
              </a:tblGrid>
              <a:tr h="53013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Påstand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1 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2 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3 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4 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IR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905583"/>
                  </a:ext>
                </a:extLst>
              </a:tr>
              <a:tr h="53013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Medarbeideren mestrer nødvendige digitale systemer og verktøy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764739"/>
                  </a:ext>
                </a:extLst>
              </a:tr>
              <a:tr h="53013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 dirty="0">
                          <a:effectLst/>
                          <a:latin typeface="Cambria" panose="02040503050406030204" pitchFamily="18" charset="0"/>
                        </a:rPr>
                        <a:t>Medarbeideren har fått tilstrekkelig opplæring i relevante systemer </a:t>
                      </a:r>
                      <a:endParaRPr lang="nb-NO" sz="3100" b="0" i="0" dirty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3334042"/>
                  </a:ext>
                </a:extLst>
              </a:tr>
              <a:tr h="530131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Medarbeideren vet hvor jeg får teknisk støtte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800" b="0" i="0" dirty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100" b="0" i="0" dirty="0">
                        <a:effectLst/>
                      </a:endParaRPr>
                    </a:p>
                  </a:txBody>
                  <a:tcPr marL="153046" marR="153046" marT="76523" marB="7652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961657"/>
                  </a:ext>
                </a:extLst>
              </a:tr>
            </a:tbl>
          </a:graphicData>
        </a:graphic>
      </p:graphicFrame>
      <p:sp>
        <p:nvSpPr>
          <p:cNvPr id="9" name="TekstSylinder 8">
            <a:extLst>
              <a:ext uri="{FF2B5EF4-FFF2-40B4-BE49-F238E27FC236}">
                <a16:creationId xmlns:a16="http://schemas.microsoft.com/office/drawing/2014/main" id="{1551298A-C11E-962C-5DEE-2FEBAE7E795A}"/>
              </a:ext>
            </a:extLst>
          </p:cNvPr>
          <p:cNvSpPr txBox="1"/>
          <p:nvPr/>
        </p:nvSpPr>
        <p:spPr>
          <a:xfrm>
            <a:off x="471948" y="5220929"/>
            <a:ext cx="7570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Kommentar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81527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AD34A14-0F7F-80B8-B8AB-D8C75B67D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32" y="643467"/>
            <a:ext cx="11210925" cy="74483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4. 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Arbeidsflyt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, tempo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r>
              <a:rPr kumimoji="0" lang="en-US" altLang="nb-NO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prioritering</a:t>
            </a:r>
            <a:r>
              <a:rPr kumimoji="0" lang="en-US" alt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endParaRPr kumimoji="0" lang="en-US" alt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2423A8FD-BB88-193D-0552-1CA9B2F2A848}"/>
              </a:ext>
            </a:extLst>
          </p:cNvPr>
          <p:cNvGraphicFramePr>
            <a:graphicFrameLocks noGrp="1"/>
          </p:cNvGraphicFramePr>
          <p:nvPr/>
        </p:nvGraphicFramePr>
        <p:xfrm>
          <a:off x="643467" y="2777743"/>
          <a:ext cx="10905070" cy="2189168"/>
        </p:xfrm>
        <a:graphic>
          <a:graphicData uri="http://schemas.openxmlformats.org/drawingml/2006/table">
            <a:tbl>
              <a:tblPr/>
              <a:tblGrid>
                <a:gridCol w="6901124">
                  <a:extLst>
                    <a:ext uri="{9D8B030D-6E8A-4147-A177-3AD203B41FA5}">
                      <a16:colId xmlns:a16="http://schemas.microsoft.com/office/drawing/2014/main" val="307192755"/>
                    </a:ext>
                  </a:extLst>
                </a:gridCol>
                <a:gridCol w="796197">
                  <a:extLst>
                    <a:ext uri="{9D8B030D-6E8A-4147-A177-3AD203B41FA5}">
                      <a16:colId xmlns:a16="http://schemas.microsoft.com/office/drawing/2014/main" val="3723640712"/>
                    </a:ext>
                  </a:extLst>
                </a:gridCol>
                <a:gridCol w="796197">
                  <a:extLst>
                    <a:ext uri="{9D8B030D-6E8A-4147-A177-3AD203B41FA5}">
                      <a16:colId xmlns:a16="http://schemas.microsoft.com/office/drawing/2014/main" val="2539861557"/>
                    </a:ext>
                  </a:extLst>
                </a:gridCol>
                <a:gridCol w="796197">
                  <a:extLst>
                    <a:ext uri="{9D8B030D-6E8A-4147-A177-3AD203B41FA5}">
                      <a16:colId xmlns:a16="http://schemas.microsoft.com/office/drawing/2014/main" val="832908353"/>
                    </a:ext>
                  </a:extLst>
                </a:gridCol>
                <a:gridCol w="796197">
                  <a:extLst>
                    <a:ext uri="{9D8B030D-6E8A-4147-A177-3AD203B41FA5}">
                      <a16:colId xmlns:a16="http://schemas.microsoft.com/office/drawing/2014/main" val="2637521878"/>
                    </a:ext>
                  </a:extLst>
                </a:gridCol>
                <a:gridCol w="819158">
                  <a:extLst>
                    <a:ext uri="{9D8B030D-6E8A-4147-A177-3AD203B41FA5}">
                      <a16:colId xmlns:a16="http://schemas.microsoft.com/office/drawing/2014/main" val="1984005783"/>
                    </a:ext>
                  </a:extLst>
                </a:gridCol>
              </a:tblGrid>
              <a:tr h="54729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Påstand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1 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2 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3 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4 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IR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9440556"/>
                  </a:ext>
                </a:extLst>
              </a:tr>
              <a:tr h="54729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Medarbeideren har oversikt over arbeidsmengde og frister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041494"/>
                  </a:ext>
                </a:extLst>
              </a:tr>
              <a:tr h="54729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 dirty="0">
                          <a:effectLst/>
                          <a:latin typeface="Cambria" panose="02040503050406030204" pitchFamily="18" charset="0"/>
                        </a:rPr>
                        <a:t>Medarbeideren klarer å prioritere oppgavene sine</a:t>
                      </a:r>
                      <a:endParaRPr lang="nb-NO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219223"/>
                  </a:ext>
                </a:extLst>
              </a:tr>
              <a:tr h="54729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Jeg opplever balanse mellom krav og ressurser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2000" b="0" i="0" u="none" strike="noStrike" dirty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5324" marR="165324" marT="82662" marB="8266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918437"/>
                  </a:ext>
                </a:extLst>
              </a:tr>
            </a:tbl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96A45ABA-1993-19D2-23E8-F99000497DD4}"/>
              </a:ext>
            </a:extLst>
          </p:cNvPr>
          <p:cNvSpPr txBox="1"/>
          <p:nvPr/>
        </p:nvSpPr>
        <p:spPr>
          <a:xfrm>
            <a:off x="471948" y="5220929"/>
            <a:ext cx="7570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Kommentar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368943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5655A53-EFBC-45EE-758C-03248907E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32" y="643467"/>
            <a:ext cx="11210925" cy="74483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5. Samarbeid og arbeidsmiljø </a:t>
            </a:r>
            <a:endParaRPr kumimoji="0" lang="en-US" altLang="nb-NO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4D38F235-6FBA-3C9B-9040-85D324E48A6F}"/>
              </a:ext>
            </a:extLst>
          </p:cNvPr>
          <p:cNvGraphicFramePr>
            <a:graphicFrameLocks noGrp="1"/>
          </p:cNvGraphicFramePr>
          <p:nvPr/>
        </p:nvGraphicFramePr>
        <p:xfrm>
          <a:off x="643467" y="2691761"/>
          <a:ext cx="10905068" cy="2361132"/>
        </p:xfrm>
        <a:graphic>
          <a:graphicData uri="http://schemas.openxmlformats.org/drawingml/2006/table">
            <a:tbl>
              <a:tblPr firstRow="1" bandRow="1"/>
              <a:tblGrid>
                <a:gridCol w="7483742">
                  <a:extLst>
                    <a:ext uri="{9D8B030D-6E8A-4147-A177-3AD203B41FA5}">
                      <a16:colId xmlns:a16="http://schemas.microsoft.com/office/drawing/2014/main" val="106642504"/>
                    </a:ext>
                  </a:extLst>
                </a:gridCol>
                <a:gridCol w="680341">
                  <a:extLst>
                    <a:ext uri="{9D8B030D-6E8A-4147-A177-3AD203B41FA5}">
                      <a16:colId xmlns:a16="http://schemas.microsoft.com/office/drawing/2014/main" val="3280771239"/>
                    </a:ext>
                  </a:extLst>
                </a:gridCol>
                <a:gridCol w="680341">
                  <a:extLst>
                    <a:ext uri="{9D8B030D-6E8A-4147-A177-3AD203B41FA5}">
                      <a16:colId xmlns:a16="http://schemas.microsoft.com/office/drawing/2014/main" val="3012006114"/>
                    </a:ext>
                  </a:extLst>
                </a:gridCol>
                <a:gridCol w="680341">
                  <a:extLst>
                    <a:ext uri="{9D8B030D-6E8A-4147-A177-3AD203B41FA5}">
                      <a16:colId xmlns:a16="http://schemas.microsoft.com/office/drawing/2014/main" val="2685253224"/>
                    </a:ext>
                  </a:extLst>
                </a:gridCol>
                <a:gridCol w="680341">
                  <a:extLst>
                    <a:ext uri="{9D8B030D-6E8A-4147-A177-3AD203B41FA5}">
                      <a16:colId xmlns:a16="http://schemas.microsoft.com/office/drawing/2014/main" val="2945824144"/>
                    </a:ext>
                  </a:extLst>
                </a:gridCol>
                <a:gridCol w="699962">
                  <a:extLst>
                    <a:ext uri="{9D8B030D-6E8A-4147-A177-3AD203B41FA5}">
                      <a16:colId xmlns:a16="http://schemas.microsoft.com/office/drawing/2014/main" val="1466165809"/>
                    </a:ext>
                  </a:extLst>
                </a:gridCol>
              </a:tblGrid>
              <a:tr h="46765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Påstand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1 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2 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3 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4 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IR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0027350"/>
                  </a:ext>
                </a:extLst>
              </a:tr>
              <a:tr h="46765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 dirty="0">
                          <a:effectLst/>
                          <a:latin typeface="Cambria" panose="02040503050406030204" pitchFamily="18" charset="0"/>
                        </a:rPr>
                        <a:t>Medarbeideren er inkludert i arbeidsmiljøet </a:t>
                      </a:r>
                      <a:endParaRPr lang="nb-NO" sz="2800" b="0" i="0" dirty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5894369"/>
                  </a:ext>
                </a:extLst>
              </a:tr>
              <a:tr h="46765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Medarbeideren får god støtte fra kollegaer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204340"/>
                  </a:ext>
                </a:extLst>
              </a:tr>
              <a:tr h="95816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Jeg opplever trygghet i dialogen mellom meg som mentor og medarbeideren </a:t>
                      </a:r>
                      <a:endParaRPr lang="nb-NO" sz="2800" b="0" i="0">
                        <a:effectLst/>
                      </a:endParaRPr>
                    </a:p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1700" b="0" i="0" dirty="0">
                          <a:effectLst/>
                          <a:latin typeface="Cambria" panose="02040503050406030204" pitchFamily="18" charset="0"/>
                        </a:rPr>
                        <a:t>☐ </a:t>
                      </a:r>
                      <a:endParaRPr lang="nb-NO" sz="2800" b="0" i="0" dirty="0">
                        <a:effectLst/>
                      </a:endParaRPr>
                    </a:p>
                  </a:txBody>
                  <a:tcPr marL="141267" marR="141267" marT="70634" marB="7063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459081"/>
                  </a:ext>
                </a:extLst>
              </a:tr>
            </a:tbl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88F36B6B-E5BA-265E-778D-6F41154ADAB1}"/>
              </a:ext>
            </a:extLst>
          </p:cNvPr>
          <p:cNvSpPr txBox="1"/>
          <p:nvPr/>
        </p:nvSpPr>
        <p:spPr>
          <a:xfrm>
            <a:off x="471948" y="5220929"/>
            <a:ext cx="7570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Kommentar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600923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1CD89775-6FAB-7781-DA17-7FC5FFD16AC0}"/>
              </a:ext>
            </a:extLst>
          </p:cNvPr>
          <p:cNvSpPr txBox="1"/>
          <p:nvPr/>
        </p:nvSpPr>
        <p:spPr>
          <a:xfrm>
            <a:off x="314633" y="580104"/>
            <a:ext cx="11749548" cy="5021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1898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6. Helhetsvurdering av mestring 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Opplever du at medarbeideren mestrer stillingen totalt sett nå?  1 ☐   2 ☐   3 ☐   4 ☐ 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Hva bidrar mest til mestring? 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Hva vil styrke mestringen videre? 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ts val="1466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352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5FAA6EA-EA46-FF31-CA05-A1A1BFF3F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532" y="643467"/>
            <a:ext cx="11210925" cy="74483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7. </a:t>
            </a:r>
            <a:r>
              <a:rPr kumimoji="0" lang="en-US" altLang="nb-NO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Videre</a:t>
            </a:r>
            <a:r>
              <a:rPr kumimoji="0" lang="en-US" alt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r>
              <a:rPr kumimoji="0" lang="en-US" altLang="nb-NO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behov</a:t>
            </a:r>
            <a:r>
              <a:rPr kumimoji="0" lang="en-US" alt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r>
              <a:rPr kumimoji="0" lang="en-US" altLang="nb-NO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og</a:t>
            </a:r>
            <a:r>
              <a:rPr kumimoji="0" lang="en-US" alt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r>
              <a:rPr kumimoji="0" lang="en-US" altLang="nb-NO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tiltak</a:t>
            </a:r>
            <a:r>
              <a:rPr kumimoji="0" lang="en-US" altLang="nb-N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 </a:t>
            </a:r>
            <a:endParaRPr kumimoji="0" lang="en-US" altLang="nb-NO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altLang="nb-NO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16260D45-F877-801B-5A48-1A1272D74FBA}"/>
              </a:ext>
            </a:extLst>
          </p:cNvPr>
          <p:cNvGraphicFramePr>
            <a:graphicFrameLocks noGrp="1"/>
          </p:cNvGraphicFramePr>
          <p:nvPr/>
        </p:nvGraphicFramePr>
        <p:xfrm>
          <a:off x="717524" y="1681032"/>
          <a:ext cx="10756952" cy="438259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586446">
                  <a:extLst>
                    <a:ext uri="{9D8B030D-6E8A-4147-A177-3AD203B41FA5}">
                      <a16:colId xmlns:a16="http://schemas.microsoft.com/office/drawing/2014/main" val="3018288417"/>
                    </a:ext>
                  </a:extLst>
                </a:gridCol>
                <a:gridCol w="2586446">
                  <a:extLst>
                    <a:ext uri="{9D8B030D-6E8A-4147-A177-3AD203B41FA5}">
                      <a16:colId xmlns:a16="http://schemas.microsoft.com/office/drawing/2014/main" val="3222247900"/>
                    </a:ext>
                  </a:extLst>
                </a:gridCol>
                <a:gridCol w="2586446">
                  <a:extLst>
                    <a:ext uri="{9D8B030D-6E8A-4147-A177-3AD203B41FA5}">
                      <a16:colId xmlns:a16="http://schemas.microsoft.com/office/drawing/2014/main" val="3192851458"/>
                    </a:ext>
                  </a:extLst>
                </a:gridCol>
                <a:gridCol w="2997614">
                  <a:extLst>
                    <a:ext uri="{9D8B030D-6E8A-4147-A177-3AD203B41FA5}">
                      <a16:colId xmlns:a16="http://schemas.microsoft.com/office/drawing/2014/main" val="1346747216"/>
                    </a:ext>
                  </a:extLst>
                </a:gridCol>
              </a:tblGrid>
              <a:tr h="109564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Behov </a:t>
                      </a:r>
                      <a:endParaRPr lang="nb-NO" sz="3300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Tiltak </a:t>
                      </a:r>
                      <a:endParaRPr lang="nb-NO" sz="3300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Ansvar </a:t>
                      </a:r>
                      <a:endParaRPr lang="nb-NO" sz="3300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Tidspunkt </a:t>
                      </a:r>
                      <a:endParaRPr lang="nb-NO" sz="33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888841"/>
                  </a:ext>
                </a:extLst>
              </a:tr>
              <a:tr h="109564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024645"/>
                  </a:ext>
                </a:extLst>
              </a:tr>
              <a:tr h="109564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648976"/>
                  </a:ext>
                </a:extLst>
              </a:tr>
              <a:tr h="109564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66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nb-NO" sz="33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538843" marR="280198" marT="280198" marB="2801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151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327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df15bfe-616f-49eb-bf8f-6269de7f40a1}" enabled="1" method="Privileged" siteId="{62366534-1ec3-4962-8869-9b5535279d0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464</Words>
  <Application>Microsoft Office PowerPoint</Application>
  <PresentationFormat>Widescreen</PresentationFormat>
  <Paragraphs>173</Paragraphs>
  <Slides>7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6" baseType="lpstr">
      <vt:lpstr>Aptos</vt:lpstr>
      <vt:lpstr>Aptos Display</vt:lpstr>
      <vt:lpstr>Arial</vt:lpstr>
      <vt:lpstr>Barlow</vt:lpstr>
      <vt:lpstr>Calibri</vt:lpstr>
      <vt:lpstr>Cambria</vt:lpstr>
      <vt:lpstr>Inter</vt:lpstr>
      <vt:lpstr>Segoe UI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Severeide, Iren Kvernland</dc:creator>
  <cp:lastModifiedBy>Severeide, Iren Kvernland</cp:lastModifiedBy>
  <cp:revision>1</cp:revision>
  <dcterms:created xsi:type="dcterms:W3CDTF">2026-08-11T12:58:54Z</dcterms:created>
  <dcterms:modified xsi:type="dcterms:W3CDTF">2026-08-11T13:01:00Z</dcterms:modified>
</cp:coreProperties>
</file>